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0" r:id="rId2"/>
    <p:sldMasterId id="2147483652" r:id="rId3"/>
    <p:sldMasterId id="2147483653" r:id="rId4"/>
    <p:sldMasterId id="2147483664" r:id="rId5"/>
    <p:sldMasterId id="2147483666" r:id="rId6"/>
    <p:sldMasterId id="2147483668" r:id="rId7"/>
  </p:sldMasterIdLst>
  <p:notesMasterIdLst>
    <p:notesMasterId r:id="rId54"/>
  </p:notesMasterIdLst>
  <p:sldIdLst>
    <p:sldId id="267" r:id="rId8"/>
    <p:sldId id="258" r:id="rId9"/>
    <p:sldId id="257" r:id="rId10"/>
    <p:sldId id="259" r:id="rId11"/>
    <p:sldId id="269" r:id="rId12"/>
    <p:sldId id="270" r:id="rId13"/>
    <p:sldId id="271" r:id="rId14"/>
    <p:sldId id="272" r:id="rId15"/>
    <p:sldId id="273" r:id="rId16"/>
    <p:sldId id="274" r:id="rId17"/>
    <p:sldId id="275" r:id="rId18"/>
    <p:sldId id="277" r:id="rId19"/>
    <p:sldId id="278" r:id="rId20"/>
    <p:sldId id="279" r:id="rId21"/>
    <p:sldId id="280" r:id="rId22"/>
    <p:sldId id="281" r:id="rId23"/>
    <p:sldId id="284" r:id="rId24"/>
    <p:sldId id="285" r:id="rId25"/>
    <p:sldId id="286" r:id="rId26"/>
    <p:sldId id="287" r:id="rId27"/>
    <p:sldId id="289" r:id="rId28"/>
    <p:sldId id="292" r:id="rId29"/>
    <p:sldId id="316" r:id="rId30"/>
    <p:sldId id="282" r:id="rId31"/>
    <p:sldId id="262" r:id="rId32"/>
    <p:sldId id="293" r:id="rId33"/>
    <p:sldId id="294" r:id="rId34"/>
    <p:sldId id="295" r:id="rId35"/>
    <p:sldId id="296" r:id="rId36"/>
    <p:sldId id="297" r:id="rId37"/>
    <p:sldId id="298" r:id="rId38"/>
    <p:sldId id="299" r:id="rId39"/>
    <p:sldId id="300" r:id="rId40"/>
    <p:sldId id="301" r:id="rId41"/>
    <p:sldId id="302" r:id="rId42"/>
    <p:sldId id="304" r:id="rId43"/>
    <p:sldId id="305" r:id="rId44"/>
    <p:sldId id="306" r:id="rId45"/>
    <p:sldId id="307" r:id="rId46"/>
    <p:sldId id="308" r:id="rId47"/>
    <p:sldId id="309" r:id="rId48"/>
    <p:sldId id="310" r:id="rId49"/>
    <p:sldId id="311" r:id="rId50"/>
    <p:sldId id="315" r:id="rId51"/>
    <p:sldId id="312" r:id="rId52"/>
    <p:sldId id="266" r:id="rId5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5" userDrawn="1">
          <p15:clr>
            <a:srgbClr val="000000"/>
          </p15:clr>
        </p15:guide>
        <p15:guide id="2" pos="2799" userDrawn="1">
          <p15:clr>
            <a:srgbClr val="000000"/>
          </p15:clr>
        </p15:guide>
      </p15:sldGuideLst>
    </p:ext>
    <p:ext uri="{2D200454-40CA-4A62-9FC3-DE9A4176ACB9}">
      <p15:notesGuideLst xmlns:p15="http://schemas.microsoft.com/office/powerpoint/2012/main">
        <p15:guide id="1" orient="horz" pos="2887">
          <p15:clr>
            <a:srgbClr val="A4A3A4"/>
          </p15:clr>
        </p15:guide>
        <p15:guide id="2" pos="20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50" d="100"/>
          <a:sy n="150" d="100"/>
        </p:scale>
        <p:origin x="474" y="-1266"/>
      </p:cViewPr>
      <p:guideLst>
        <p:guide orient="horz" pos="2165"/>
        <p:guide pos="279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7"/>
        <p:guide pos="20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e61bbfb93_8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e61bbfb93_8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35e61bbfb93_8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t>2</a:t>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
        <p:cNvGrpSpPr/>
        <p:nvPr/>
      </p:nvGrpSpPr>
      <p:grpSpPr>
        <a:xfrm>
          <a:off x="0" y="0"/>
          <a:ext cx="0" cy="0"/>
          <a:chOff x="0" y="0"/>
          <a:chExt cx="0" cy="0"/>
        </a:xfrm>
      </p:grpSpPr>
      <p:sp>
        <p:nvSpPr>
          <p:cNvPr id="21" name="Google Shape;21;p12"/>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3"/>
        <p:cNvGrpSpPr/>
        <p:nvPr/>
      </p:nvGrpSpPr>
      <p:grpSpPr>
        <a:xfrm>
          <a:off x="0" y="0"/>
          <a:ext cx="0" cy="0"/>
          <a:chOff x="0" y="0"/>
          <a:chExt cx="0" cy="0"/>
        </a:xfrm>
      </p:grpSpPr>
      <p:sp>
        <p:nvSpPr>
          <p:cNvPr id="94" name="Google Shape;94;p2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5" name="Google Shape;95;p24"/>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6" name="Google Shape;96;p24"/>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7" name="Google Shape;97;p2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2" name="Google Shape;102;p25"/>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03" name="Google Shape;103;p2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6"/>
        <p:cNvGrpSpPr/>
        <p:nvPr/>
      </p:nvGrpSpPr>
      <p:grpSpPr>
        <a:xfrm>
          <a:off x="0" y="0"/>
          <a:ext cx="0" cy="0"/>
          <a:chOff x="0" y="0"/>
          <a:chExt cx="0" cy="0"/>
        </a:xfrm>
      </p:grpSpPr>
      <p:sp>
        <p:nvSpPr>
          <p:cNvPr id="107" name="Google Shape;107;p2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8" name="Google Shape;108;p2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09" name="Google Shape;109;p2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2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7"/>
        <p:cNvGrpSpPr/>
        <p:nvPr/>
      </p:nvGrpSpPr>
      <p:grpSpPr>
        <a:xfrm>
          <a:off x="0" y="0"/>
          <a:ext cx="0" cy="0"/>
          <a:chOff x="0" y="0"/>
          <a:chExt cx="0" cy="0"/>
        </a:xfrm>
      </p:grpSpPr>
      <p:sp>
        <p:nvSpPr>
          <p:cNvPr id="128" name="Google Shape;128;p28"/>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81000" y="2667000"/>
            <a:ext cx="8401200" cy="6747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0"/>
          <p:cNvSpPr txBox="1">
            <a:spLocks noGrp="1"/>
          </p:cNvSpPr>
          <p:nvPr>
            <p:ph type="body" idx="1"/>
          </p:nvPr>
        </p:nvSpPr>
        <p:spPr>
          <a:xfrm>
            <a:off x="0" y="990600"/>
            <a:ext cx="8437500" cy="47547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0" name="Google Shape;140;p30"/>
          <p:cNvSpPr txBox="1">
            <a:spLocks noGrp="1"/>
          </p:cNvSpPr>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6"/>
        <p:cNvGrpSpPr/>
        <p:nvPr/>
      </p:nvGrpSpPr>
      <p:grpSpPr>
        <a:xfrm>
          <a:off x="0" y="0"/>
          <a:ext cx="0" cy="0"/>
          <a:chOff x="0" y="0"/>
          <a:chExt cx="0" cy="0"/>
        </a:xfrm>
      </p:grpSpPr>
      <p:sp>
        <p:nvSpPr>
          <p:cNvPr id="157" name="Google Shape;157;p32"/>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685800" y="274638"/>
            <a:ext cx="8001000" cy="716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14"/>
          <p:cNvSpPr txBox="1">
            <a:spLocks noGrp="1"/>
          </p:cNvSpPr>
          <p:nvPr>
            <p:ph type="body" idx="1"/>
          </p:nvPr>
        </p:nvSpPr>
        <p:spPr>
          <a:xfrm>
            <a:off x="685800" y="990600"/>
            <a:ext cx="8001000" cy="51357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
          <p:cNvSpPr txBox="1">
            <a:spLocks noGrp="1"/>
          </p:cNvSpPr>
          <p:nvPr>
            <p:ph type="sldNum" idx="12"/>
          </p:nvPr>
        </p:nvSpPr>
        <p:spPr>
          <a:xfrm>
            <a:off x="7010400" y="6492875"/>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1" name="Google Shape;51;p17"/>
          <p:cNvSpPr txBox="1">
            <a:spLocks noGrp="1"/>
          </p:cNvSpPr>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2" name="Google Shape;52;p1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7" name="Google Shape;57;p18"/>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8" name="Google Shape;58;p1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71" name="Google Shape;71;p20"/>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2" name="Google Shape;72;p2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2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 name="Google Shape;81;p2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23"/>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87" name="Google Shape;87;p23"/>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88" name="Google Shape;88;p23"/>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89" name="Google Shape;89;p23"/>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0" name="Google Shape;90;p2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4.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5.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7.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 name="Google Shape;11;p11"/>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 name="Google Shape;12;p11"/>
          <p:cNvSpPr txBox="1"/>
          <p:nvPr/>
        </p:nvSpPr>
        <p:spPr>
          <a:xfrm>
            <a:off x="-92075" y="220662"/>
            <a:ext cx="9326700" cy="147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70272"/>
              </a:buClr>
              <a:buSzPts val="2400"/>
              <a:buFont typeface="Arial" panose="020B0604020202020204"/>
              <a:buNone/>
            </a:pPr>
            <a:r>
              <a:rPr lang="en-US" sz="2400" b="1" i="0" u="none" strike="noStrike" cap="none">
                <a:solidFill>
                  <a:srgbClr val="170272"/>
                </a:solidFill>
                <a:latin typeface="Arial" panose="020B0604020202020204"/>
                <a:ea typeface="Arial" panose="020B0604020202020204"/>
                <a:cs typeface="Arial" panose="020B0604020202020204"/>
                <a:sym typeface="Arial" panose="020B0604020202020204"/>
              </a:rPr>
              <a:t>ĐẠI HỌC QUỐC GIA TP.HỒ CHÍ MINH</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400"/>
              <a:buFont typeface="Arial" panose="020B0604020202020204"/>
              <a:buNone/>
            </a:pPr>
            <a:r>
              <a:rPr lang="en-US" sz="2400" b="1" i="0" u="none" strike="noStrike" cap="none">
                <a:solidFill>
                  <a:srgbClr val="170272"/>
                </a:solidFill>
                <a:latin typeface="Arial" panose="020B0604020202020204"/>
                <a:ea typeface="Arial" panose="020B0604020202020204"/>
                <a:cs typeface="Arial" panose="020B0604020202020204"/>
                <a:sym typeface="Arial" panose="020B0604020202020204"/>
              </a:rPr>
              <a:t>TRƯỜNG ĐẠI HỌC BÁCH KHOA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200"/>
              <a:buFont typeface="Arial" panose="020B0604020202020204"/>
              <a:buNone/>
            </a:pPr>
            <a:r>
              <a:rPr lang="en-US" sz="2200" b="1" i="0" u="none" strike="noStrike" cap="none">
                <a:solidFill>
                  <a:srgbClr val="170272"/>
                </a:solidFill>
                <a:latin typeface="Arial" panose="020B0604020202020204"/>
                <a:ea typeface="Arial" panose="020B0604020202020204"/>
                <a:cs typeface="Arial" panose="020B0604020202020204"/>
                <a:sym typeface="Arial" panose="020B0604020202020204"/>
              </a:rPr>
              <a:t>KHOA ĐIỆN-ĐIỆN TỬ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000"/>
              <a:buFont typeface="Arial" panose="020B0604020202020204"/>
              <a:buNone/>
            </a:pPr>
            <a:r>
              <a:rPr lang="en-US" sz="2000" b="1" i="0" u="none" strike="noStrike" cap="none">
                <a:solidFill>
                  <a:srgbClr val="170272"/>
                </a:solidFill>
                <a:latin typeface="Arial" panose="020B0604020202020204"/>
                <a:ea typeface="Arial" panose="020B0604020202020204"/>
                <a:cs typeface="Arial" panose="020B0604020202020204"/>
                <a:sym typeface="Arial" panose="020B0604020202020204"/>
              </a:rPr>
              <a:t>BỘ MÔN KỸ THUẬT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3;p11"/>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14;p11"/>
          <p:cNvSpPr txBox="1"/>
          <p:nvPr/>
        </p:nvSpPr>
        <p:spPr>
          <a:xfrm>
            <a:off x="2514600" y="6453187"/>
            <a:ext cx="66294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1"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ngayngay /tt/nnnn (nhập ngày/tháng/năm ngày bảo vệ)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5;p11"/>
          <p:cNvSpPr txBox="1"/>
          <p:nvPr/>
        </p:nvSpPr>
        <p:spPr>
          <a:xfrm>
            <a:off x="0" y="2438400"/>
            <a:ext cx="9144000" cy="267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76C7"/>
              </a:buClr>
              <a:buSzPts val="3600"/>
              <a:buFont typeface="Arial" panose="020B0604020202020204"/>
              <a:buNone/>
            </a:pPr>
            <a:r>
              <a:rPr lang="en-US" sz="3600" b="1" i="0" u="none" strike="noStrike" cap="none">
                <a:solidFill>
                  <a:srgbClr val="3376C7"/>
                </a:solidFill>
                <a:latin typeface="Arial" panose="020B0604020202020204"/>
                <a:ea typeface="Arial" panose="020B0604020202020204"/>
                <a:cs typeface="Arial" panose="020B0604020202020204"/>
                <a:sym typeface="Arial" panose="020B0604020202020204"/>
              </a:rPr>
              <a:t>LUẬN VĂN TỐT NGHIỆP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000"/>
              <a:buFont typeface="Arial" panose="020B0604020202020204"/>
              <a:buNone/>
            </a:pPr>
            <a:r>
              <a:rPr lang="en-US" sz="2000" b="1" i="0" u="none" strike="noStrike" cap="none">
                <a:solidFill>
                  <a:srgbClr val="3376C7"/>
                </a:solidFill>
                <a:latin typeface="Arial" panose="020B0604020202020204"/>
                <a:ea typeface="Arial" panose="020B0604020202020204"/>
                <a:cs typeface="Arial" panose="020B0604020202020204"/>
                <a:sym typeface="Arial" panose="020B0604020202020204"/>
              </a:rPr>
              <a:t>nhập tên đề tài vào đây (chọn View-&gt; master view-&gt;…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Arial" panose="020B0604020202020204"/>
              <a:buNone/>
            </a:pPr>
            <a:endParaRPr sz="20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Arial" panose="020B0604020202020204"/>
              <a:buNone/>
            </a:pPr>
            <a:endParaRPr sz="20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GVHD: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MSSV: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6" name="Google Shape;16;p11"/>
          <p:cNvPicPr preferRelativeResize="0"/>
          <p:nvPr/>
        </p:nvPicPr>
        <p:blipFill rotWithShape="1">
          <a:blip r:embed="rId3"/>
          <a:srcRect/>
          <a:stretch>
            <a:fillRect/>
          </a:stretch>
        </p:blipFill>
        <p:spPr>
          <a:xfrm>
            <a:off x="7391400" y="179387"/>
            <a:ext cx="1716087" cy="1560512"/>
          </a:xfrm>
          <a:prstGeom prst="rect">
            <a:avLst/>
          </a:prstGeom>
          <a:noFill/>
          <a:ln>
            <a:noFill/>
          </a:ln>
        </p:spPr>
      </p:pic>
      <p:sp>
        <p:nvSpPr>
          <p:cNvPr id="17" name="Google Shape;17;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8" name="Google Shape;18;p1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9" name="Google Shape;19;p11"/>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pic>
        <p:nvPicPr>
          <p:cNvPr id="23" name="Google Shape;23;p13" descr="Logo_hcmut"/>
          <p:cNvPicPr preferRelativeResize="0"/>
          <p:nvPr/>
        </p:nvPicPr>
        <p:blipFill rotWithShape="1">
          <a:blip r:embed="rId3"/>
          <a:srcRect/>
          <a:stretch>
            <a:fillRect/>
          </a:stretch>
        </p:blipFill>
        <p:spPr>
          <a:xfrm>
            <a:off x="0" y="0"/>
            <a:ext cx="838200" cy="838200"/>
          </a:xfrm>
          <a:prstGeom prst="rect">
            <a:avLst/>
          </a:prstGeom>
          <a:noFill/>
          <a:ln>
            <a:noFill/>
          </a:ln>
          <a:effectLst>
            <a:outerShdw blurRad="50800" dist="50800" dir="5400000" algn="ctr" rotWithShape="0">
              <a:srgbClr val="000000">
                <a:alpha val="20390"/>
              </a:srgbClr>
            </a:outerShdw>
          </a:effectLst>
        </p:spPr>
      </p:pic>
      <p:sp>
        <p:nvSpPr>
          <p:cNvPr id="24" name="Google Shape;24;p13"/>
          <p:cNvSpPr txBox="1"/>
          <p:nvPr/>
        </p:nvSpPr>
        <p:spPr>
          <a:xfrm>
            <a:off x="3759200" y="6477000"/>
            <a:ext cx="15240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1" i="0" u="none" strike="noStrike" cap="none">
                <a:solidFill>
                  <a:srgbClr val="002060"/>
                </a:solidFill>
                <a:latin typeface="Arial" panose="020B0604020202020204"/>
                <a:ea typeface="Arial" panose="020B0604020202020204"/>
                <a:cs typeface="Arial" panose="020B0604020202020204"/>
                <a:sym typeface="Arial" panose="020B0604020202020204"/>
              </a:rPr>
              <a:t>Họ và tên 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5" name="Google Shape;25;p13"/>
          <p:cNvCxnSpPr/>
          <p:nvPr/>
        </p:nvCxnSpPr>
        <p:spPr>
          <a:xfrm>
            <a:off x="152400" y="990600"/>
            <a:ext cx="8839200" cy="0"/>
          </a:xfrm>
          <a:prstGeom prst="straightConnector1">
            <a:avLst/>
          </a:prstGeom>
          <a:noFill/>
          <a:ln w="50800" cap="flat" cmpd="sng">
            <a:solidFill>
              <a:srgbClr val="0070C0"/>
            </a:solidFill>
            <a:prstDash val="solid"/>
            <a:bevel/>
            <a:headEnd type="diamond" w="med" len="med"/>
            <a:tailEnd type="none" w="sm" len="sm"/>
          </a:ln>
        </p:spPr>
      </p:cxnSp>
      <p:sp>
        <p:nvSpPr>
          <p:cNvPr id="26" name="Google Shape;26;p13"/>
          <p:cNvSpPr txBox="1"/>
          <p:nvPr/>
        </p:nvSpPr>
        <p:spPr>
          <a:xfrm>
            <a:off x="152400" y="6519862"/>
            <a:ext cx="31242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0" i="0" u="none" strike="noStrike" cap="none">
                <a:solidFill>
                  <a:srgbClr val="002060"/>
                </a:solidFill>
                <a:latin typeface="Arial" panose="020B0604020202020204"/>
                <a:ea typeface="Arial" panose="020B0604020202020204"/>
                <a:cs typeface="Arial" panose="020B0604020202020204"/>
                <a:sym typeface="Arial" panose="020B0604020202020204"/>
              </a:rPr>
              <a:t>Bộ môn Kỹ Thuật Điện Tử-LVTN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7;p13"/>
          <p:cNvSpPr txBox="1"/>
          <p:nvPr/>
        </p:nvSpPr>
        <p:spPr>
          <a:xfrm>
            <a:off x="5900737" y="6454775"/>
            <a:ext cx="27432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0" i="0" u="none" strike="noStrike" cap="none">
                <a:solidFill>
                  <a:srgbClr val="002060"/>
                </a:solidFill>
                <a:latin typeface="Arial" panose="020B0604020202020204"/>
                <a:ea typeface="Arial" panose="020B0604020202020204"/>
                <a:cs typeface="Arial" panose="020B0604020202020204"/>
                <a:sym typeface="Arial" panose="020B0604020202020204"/>
              </a:rPr>
              <a:t>Ngày tháng năm bảo vệ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8;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 name="Google Shape;29;p1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 name="Google Shape;30;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1" name="Google Shape;31;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2" name="Google Shape;32;p13"/>
          <p:cNvSpPr txBox="1">
            <a:spLocks noGrp="1"/>
          </p:cNvSpPr>
          <p:nvPr>
            <p:ph type="sldNum" idx="12"/>
          </p:nvPr>
        </p:nvSpPr>
        <p:spPr>
          <a:xfrm>
            <a:off x="7010400" y="6492875"/>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 name="Shape 39"/>
        <p:cNvGrpSpPr/>
        <p:nvPr/>
      </p:nvGrpSpPr>
      <p:grpSpPr>
        <a:xfrm>
          <a:off x="0" y="0"/>
          <a:ext cx="0" cy="0"/>
          <a:chOff x="0" y="0"/>
          <a:chExt cx="0" cy="0"/>
        </a:xfrm>
      </p:grpSpPr>
      <p:sp>
        <p:nvSpPr>
          <p:cNvPr id="40" name="Google Shape;40;p15"/>
          <p:cNvSpPr txBox="1">
            <a:spLocks noGrp="1"/>
          </p:cNvSpPr>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
        <p:nvSpPr>
          <p:cNvPr id="41" name="Google Shape;41;p15"/>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Google Shape;42;p1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Google Shape;44;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1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6" name="Google Shape;46;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1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 name="Shape 112"/>
        <p:cNvGrpSpPr/>
        <p:nvPr/>
      </p:nvGrpSpPr>
      <p:grpSpPr>
        <a:xfrm>
          <a:off x="0" y="0"/>
          <a:ext cx="0" cy="0"/>
          <a:chOff x="0" y="0"/>
          <a:chExt cx="0" cy="0"/>
        </a:xfrm>
      </p:grpSpPr>
      <p:sp>
        <p:nvSpPr>
          <p:cNvPr id="113" name="Google Shape;113;p27"/>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4" name="Google Shape;114;p27" descr="DHBK"/>
          <p:cNvPicPr preferRelativeResize="0"/>
          <p:nvPr/>
        </p:nvPicPr>
        <p:blipFill rotWithShape="1">
          <a:blip r:embed="rId3"/>
          <a:srcRect/>
          <a:stretch>
            <a:fillRect/>
          </a:stretch>
        </p:blipFill>
        <p:spPr>
          <a:xfrm>
            <a:off x="0" y="0"/>
            <a:ext cx="9144000" cy="3937000"/>
          </a:xfrm>
          <a:prstGeom prst="rect">
            <a:avLst/>
          </a:prstGeom>
          <a:noFill/>
          <a:ln>
            <a:noFill/>
          </a:ln>
        </p:spPr>
      </p:pic>
      <p:sp>
        <p:nvSpPr>
          <p:cNvPr id="115" name="Google Shape;115;p27"/>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6" name="Google Shape;116;p27"/>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7" name="Google Shape;117;p27"/>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4"/>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8" name="Google Shape;118;p27"/>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9" name="Google Shape;119;p27" descr="Logo_hcmut"/>
          <p:cNvPicPr preferRelativeResize="0"/>
          <p:nvPr/>
        </p:nvPicPr>
        <p:blipFill rotWithShape="1">
          <a:blip r:embed="rId5"/>
          <a:srcRect/>
          <a:stretch>
            <a:fillRect/>
          </a:stretch>
        </p:blipFill>
        <p:spPr>
          <a:xfrm>
            <a:off x="7581900" y="0"/>
            <a:ext cx="1562100" cy="1562100"/>
          </a:xfrm>
          <a:prstGeom prst="rect">
            <a:avLst/>
          </a:prstGeom>
          <a:noFill/>
          <a:ln>
            <a:noFill/>
          </a:ln>
          <a:effectLst>
            <a:outerShdw blurRad="50800" dist="50800" dir="5400000" algn="ctr" rotWithShape="0">
              <a:srgbClr val="000000">
                <a:alpha val="20390"/>
              </a:srgbClr>
            </a:outerShdw>
          </a:effectLst>
        </p:spPr>
      </p:pic>
      <p:sp>
        <p:nvSpPr>
          <p:cNvPr id="120" name="Google Shape;120;p27"/>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panose="020B0604020202020204"/>
              <a:buNone/>
            </a:pPr>
            <a:r>
              <a:rPr lang="en-US" sz="3200" b="1" i="0" u="none" strike="noStrike" cap="none">
                <a:solidFill>
                  <a:srgbClr val="FF0000"/>
                </a:solidFill>
                <a:latin typeface="Arial" panose="020B0604020202020204"/>
                <a:ea typeface="Arial" panose="020B0604020202020204"/>
                <a:cs typeface="Arial" panose="020B0604020202020204"/>
                <a:sym typeface="Arial" panose="020B0604020202020204"/>
              </a:rPr>
              <a:t>Tầm nhìn-Sứ mạng-Mục tiêu-Nhiệm vụ (VMGO)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0000"/>
              </a:buClr>
              <a:buSzPts val="2800"/>
              <a:buFont typeface="Arial" panose="020B0604020202020204"/>
              <a:buNone/>
            </a:pPr>
            <a:r>
              <a:rPr lang="en-US" sz="2800" b="1" i="0" u="none" strike="noStrike" cap="none">
                <a:solidFill>
                  <a:srgbClr val="FF0000"/>
                </a:solidFill>
                <a:latin typeface="Arial" panose="020B0604020202020204"/>
                <a:ea typeface="Arial" panose="020B0604020202020204"/>
                <a:cs typeface="Arial" panose="020B0604020202020204"/>
                <a:sym typeface="Arial" panose="020B0604020202020204"/>
              </a:rPr>
              <a:t>Bộ môn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121;p27"/>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 name="Google Shape;122;p27"/>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0"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123;p27"/>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panose="020B0604020202020204"/>
              <a:buNone/>
            </a:pPr>
            <a:r>
              <a:rPr lang="en-US" sz="1800" b="1" i="0" u="none" strike="noStrike" cap="none">
                <a:solidFill>
                  <a:srgbClr val="002060"/>
                </a:solidFill>
                <a:latin typeface="Arial" panose="020B0604020202020204"/>
                <a:ea typeface="Arial" panose="020B0604020202020204"/>
                <a:cs typeface="Arial" panose="020B0604020202020204"/>
                <a:sym typeface="Arial" panose="020B0604020202020204"/>
              </a:rPr>
              <a:t>Hoàng Trang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124;p27"/>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125" name="Google Shape;125;p2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7"/>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5"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 name="Shape 129"/>
        <p:cNvGrpSpPr/>
        <p:nvPr/>
      </p:nvGrpSpPr>
      <p:grpSpPr>
        <a:xfrm>
          <a:off x="0" y="0"/>
          <a:ext cx="0" cy="0"/>
          <a:chOff x="0" y="0"/>
          <a:chExt cx="0" cy="0"/>
        </a:xfrm>
      </p:grpSpPr>
      <p:sp>
        <p:nvSpPr>
          <p:cNvPr id="130" name="Google Shape;130;p29"/>
          <p:cNvSpPr/>
          <p:nvPr/>
        </p:nvSpPr>
        <p:spPr>
          <a:xfrm>
            <a:off x="0" y="76200"/>
            <a:ext cx="9131300" cy="12192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31" name="Google Shape;131;p29" descr="hinh3.png"/>
          <p:cNvPicPr preferRelativeResize="0"/>
          <p:nvPr/>
        </p:nvPicPr>
        <p:blipFill rotWithShape="1">
          <a:blip r:embed="rId3"/>
          <a:srcRect/>
          <a:stretch>
            <a:fillRect/>
          </a:stretch>
        </p:blipFill>
        <p:spPr>
          <a:xfrm>
            <a:off x="0" y="0"/>
            <a:ext cx="9144000" cy="609600"/>
          </a:xfrm>
          <a:prstGeom prst="rect">
            <a:avLst/>
          </a:prstGeom>
          <a:noFill/>
          <a:ln>
            <a:noFill/>
          </a:ln>
        </p:spPr>
      </p:pic>
      <p:pic>
        <p:nvPicPr>
          <p:cNvPr id="132" name="Google Shape;132;p29" descr="Logo_hcmut"/>
          <p:cNvPicPr preferRelativeResize="0"/>
          <p:nvPr/>
        </p:nvPicPr>
        <p:blipFill rotWithShape="1">
          <a:blip r:embed="rId4"/>
          <a:srcRect/>
          <a:stretch>
            <a:fillRect/>
          </a:stretch>
        </p:blipFill>
        <p:spPr>
          <a:xfrm>
            <a:off x="0" y="0"/>
            <a:ext cx="838200" cy="838200"/>
          </a:xfrm>
          <a:prstGeom prst="rect">
            <a:avLst/>
          </a:prstGeom>
          <a:noFill/>
          <a:ln>
            <a:noFill/>
          </a:ln>
          <a:effectLst>
            <a:outerShdw blurRad="50800" dist="50800" dir="5400000" algn="ctr" rotWithShape="0">
              <a:srgbClr val="000000">
                <a:alpha val="20390"/>
              </a:srgbClr>
            </a:outerShdw>
          </a:effectLst>
        </p:spPr>
      </p:pic>
      <p:sp>
        <p:nvSpPr>
          <p:cNvPr id="133" name="Google Shape;133;p29"/>
          <p:cNvSpPr txBox="1"/>
          <p:nvPr/>
        </p:nvSpPr>
        <p:spPr>
          <a:xfrm>
            <a:off x="4114800" y="6597650"/>
            <a:ext cx="914400" cy="336600"/>
          </a:xfrm>
          <a:prstGeom prst="rect">
            <a:avLst/>
          </a:prstGeom>
          <a:noFill/>
          <a:ln>
            <a:noFill/>
          </a:ln>
          <a:effectLst>
            <a:outerShdw blurRad="63500" dist="17960" dir="2700000">
              <a:srgbClr val="853A55"/>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D4805"/>
              </a:buClr>
              <a:buSzPts val="1600"/>
              <a:buFont typeface="Arial" panose="020B0604020202020204"/>
              <a:buNone/>
            </a:pPr>
            <a:r>
              <a:rPr lang="en-US" sz="1600" b="0" i="0" u="none" strike="noStrike" cap="none">
                <a:solidFill>
                  <a:srgbClr val="DD4805"/>
                </a:solidFill>
                <a:latin typeface="Arial" panose="020B0604020202020204"/>
                <a:ea typeface="Arial" panose="020B0604020202020204"/>
                <a:cs typeface="Arial" panose="020B0604020202020204"/>
                <a:sym typeface="Arial" panose="020B0604020202020204"/>
              </a:rPr>
              <a:t>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p29"/>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135" name="Google Shape;135;p2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36" name="Google Shape;136;p29"/>
          <p:cNvSpPr txBox="1">
            <a:spLocks noGrp="1"/>
          </p:cNvSpPr>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 name="Shape 141"/>
        <p:cNvGrpSpPr/>
        <p:nvPr/>
      </p:nvGrpSpPr>
      <p:grpSpPr>
        <a:xfrm>
          <a:off x="0" y="0"/>
          <a:ext cx="0" cy="0"/>
          <a:chOff x="0" y="0"/>
          <a:chExt cx="0" cy="0"/>
        </a:xfrm>
      </p:grpSpPr>
      <p:sp>
        <p:nvSpPr>
          <p:cNvPr id="142" name="Google Shape;142;p31"/>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43" name="Google Shape;143;p31" descr="DHBK"/>
          <p:cNvPicPr preferRelativeResize="0"/>
          <p:nvPr/>
        </p:nvPicPr>
        <p:blipFill rotWithShape="1">
          <a:blip r:embed="rId3"/>
          <a:srcRect/>
          <a:stretch>
            <a:fillRect/>
          </a:stretch>
        </p:blipFill>
        <p:spPr>
          <a:xfrm>
            <a:off x="0" y="0"/>
            <a:ext cx="9144000" cy="3937000"/>
          </a:xfrm>
          <a:prstGeom prst="rect">
            <a:avLst/>
          </a:prstGeom>
          <a:noFill/>
          <a:ln>
            <a:noFill/>
          </a:ln>
        </p:spPr>
      </p:pic>
      <p:sp>
        <p:nvSpPr>
          <p:cNvPr id="144" name="Google Shape;144;p31"/>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5" name="Google Shape;145;p31"/>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6" name="Google Shape;146;p31"/>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4"/>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7" name="Google Shape;147;p31"/>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48" name="Google Shape;148;p31" descr="Logo_hcmut"/>
          <p:cNvPicPr preferRelativeResize="0"/>
          <p:nvPr/>
        </p:nvPicPr>
        <p:blipFill rotWithShape="1">
          <a:blip r:embed="rId5"/>
          <a:srcRect/>
          <a:stretch>
            <a:fillRect/>
          </a:stretch>
        </p:blipFill>
        <p:spPr>
          <a:xfrm>
            <a:off x="7581900" y="0"/>
            <a:ext cx="1562100" cy="1562100"/>
          </a:xfrm>
          <a:prstGeom prst="rect">
            <a:avLst/>
          </a:prstGeom>
          <a:noFill/>
          <a:ln>
            <a:noFill/>
          </a:ln>
          <a:effectLst>
            <a:outerShdw blurRad="50800" dist="50800" dir="5400000" algn="ctr" rotWithShape="0">
              <a:srgbClr val="000000">
                <a:alpha val="20390"/>
              </a:srgbClr>
            </a:outerShdw>
          </a:effectLst>
        </p:spPr>
      </p:pic>
      <p:sp>
        <p:nvSpPr>
          <p:cNvPr id="149" name="Google Shape;149;p31"/>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panose="020B0604020202020204"/>
              <a:buNone/>
            </a:pPr>
            <a:r>
              <a:rPr lang="en-US" sz="3200" b="1" i="0" u="none" strike="noStrike" cap="none">
                <a:solidFill>
                  <a:srgbClr val="FF0000"/>
                </a:solidFill>
                <a:latin typeface="Arial" panose="020B0604020202020204"/>
                <a:ea typeface="Arial" panose="020B0604020202020204"/>
                <a:cs typeface="Arial" panose="020B0604020202020204"/>
                <a:sym typeface="Arial" panose="020B0604020202020204"/>
              </a:rPr>
              <a:t>Tầm nhìn-Sứ mạng-Mục tiêu-Nhiệm vụ (VMGO)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0000"/>
              </a:buClr>
              <a:buSzPts val="2800"/>
              <a:buFont typeface="Arial" panose="020B0604020202020204"/>
              <a:buNone/>
            </a:pPr>
            <a:r>
              <a:rPr lang="en-US" sz="2800" b="1" i="0" u="none" strike="noStrike" cap="none">
                <a:solidFill>
                  <a:srgbClr val="FF0000"/>
                </a:solidFill>
                <a:latin typeface="Arial" panose="020B0604020202020204"/>
                <a:ea typeface="Arial" panose="020B0604020202020204"/>
                <a:cs typeface="Arial" panose="020B0604020202020204"/>
                <a:sym typeface="Arial" panose="020B0604020202020204"/>
              </a:rPr>
              <a:t>Bộ môn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 name="Google Shape;150;p31"/>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1" name="Google Shape;151;p31"/>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0"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 name="Google Shape;152;p31"/>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panose="020B0604020202020204"/>
              <a:buNone/>
            </a:pPr>
            <a:r>
              <a:rPr lang="en-US" sz="1800" b="1" i="0" u="none" strike="noStrike" cap="none">
                <a:solidFill>
                  <a:srgbClr val="002060"/>
                </a:solidFill>
                <a:latin typeface="Arial" panose="020B0604020202020204"/>
                <a:ea typeface="Arial" panose="020B0604020202020204"/>
                <a:cs typeface="Arial" panose="020B0604020202020204"/>
                <a:sym typeface="Arial" panose="020B0604020202020204"/>
              </a:rPr>
              <a:t>Hoàng Trang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 name="Google Shape;153;p31"/>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154" name="Google Shape;154;p3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31"/>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a:t>
            </a:fld>
            <a:endParaRPr lang="en-US"/>
          </a:p>
        </p:txBody>
      </p:sp>
      <p:sp>
        <p:nvSpPr>
          <p:cNvPr id="3" name="Text Box 2"/>
          <p:cNvSpPr txBox="1"/>
          <p:nvPr/>
        </p:nvSpPr>
        <p:spPr>
          <a:xfrm>
            <a:off x="815340" y="2103755"/>
            <a:ext cx="7873365" cy="3220085"/>
          </a:xfrm>
          <a:prstGeom prst="rect">
            <a:avLst/>
          </a:prstGeom>
          <a:solidFill>
            <a:schemeClr val="bg1"/>
          </a:solidFill>
        </p:spPr>
        <p:txBody>
          <a:bodyPr wrap="square" rtlCol="0">
            <a:noAutofit/>
          </a:bodyPr>
          <a:lstStyle/>
          <a:p>
            <a:endParaRPr lang="en-US">
              <a:solidFill>
                <a:schemeClr val="bg1"/>
              </a:solidFill>
            </a:endParaRPr>
          </a:p>
        </p:txBody>
      </p:sp>
      <p:sp>
        <p:nvSpPr>
          <p:cNvPr id="4" name="Text Box 3"/>
          <p:cNvSpPr txBox="1"/>
          <p:nvPr/>
        </p:nvSpPr>
        <p:spPr>
          <a:xfrm>
            <a:off x="815340" y="2103755"/>
            <a:ext cx="7873365" cy="4627245"/>
          </a:xfrm>
          <a:prstGeom prst="rect">
            <a:avLst/>
          </a:prstGeom>
          <a:solidFill>
            <a:schemeClr val="bg1"/>
          </a:solidFill>
        </p:spPr>
        <p:txBody>
          <a:bodyPr wrap="square" rtlCol="0">
            <a:noAutofit/>
          </a:bodyPr>
          <a:lstStyle/>
          <a:p>
            <a:endParaRPr lang="en-US">
              <a:solidFill>
                <a:schemeClr val="bg1"/>
              </a:solidFill>
            </a:endParaRPr>
          </a:p>
        </p:txBody>
      </p:sp>
      <p:sp>
        <p:nvSpPr>
          <p:cNvPr id="5" name="Text Box 4"/>
          <p:cNvSpPr txBox="1"/>
          <p:nvPr/>
        </p:nvSpPr>
        <p:spPr>
          <a:xfrm>
            <a:off x="2046605" y="1922780"/>
            <a:ext cx="5050790" cy="829945"/>
          </a:xfrm>
          <a:prstGeom prst="rect">
            <a:avLst/>
          </a:prstGeom>
          <a:noFill/>
        </p:spPr>
        <p:txBody>
          <a:bodyPr wrap="square" rtlCol="0">
            <a:spAutoFit/>
          </a:bodyPr>
          <a:lstStyle/>
          <a:p>
            <a:pPr algn="ctr"/>
            <a:r>
              <a:rPr lang="vi-VN" altLang="en-US" sz="2400" b="1"/>
              <a:t>BÁO CÁO BÀI TẬP LỚN MÔN </a:t>
            </a:r>
          </a:p>
          <a:p>
            <a:pPr algn="ctr"/>
            <a:r>
              <a:rPr lang="vi-VN" altLang="en-US" sz="2400" b="1"/>
              <a:t>ĐIỆN TỬ ỨNG DỤNG</a:t>
            </a:r>
          </a:p>
        </p:txBody>
      </p:sp>
      <p:sp>
        <p:nvSpPr>
          <p:cNvPr id="8" name="Text Box 7"/>
          <p:cNvSpPr txBox="1"/>
          <p:nvPr/>
        </p:nvSpPr>
        <p:spPr>
          <a:xfrm>
            <a:off x="600710" y="3249295"/>
            <a:ext cx="7837805" cy="706755"/>
          </a:xfrm>
          <a:prstGeom prst="rect">
            <a:avLst/>
          </a:prstGeom>
          <a:noFill/>
        </p:spPr>
        <p:txBody>
          <a:bodyPr wrap="square" rtlCol="0">
            <a:spAutoFit/>
          </a:bodyPr>
          <a:lstStyle/>
          <a:p>
            <a:pPr algn="ctr"/>
            <a:r>
              <a:rPr lang="vi-VN" altLang="en-US" sz="3600" b="1"/>
              <a:t>MẠCH ĐO KHỐI </a:t>
            </a:r>
            <a:r>
              <a:rPr lang="vi-VN" altLang="en-US" sz="4000" b="1"/>
              <a:t>LƯỢNG </a:t>
            </a:r>
            <a:r>
              <a:rPr lang="vi-VN" altLang="en-US" sz="3600" b="1"/>
              <a:t>TIỂU LY</a:t>
            </a:r>
          </a:p>
        </p:txBody>
      </p:sp>
      <p:sp>
        <p:nvSpPr>
          <p:cNvPr id="9" name="Text Box 8"/>
          <p:cNvSpPr txBox="1"/>
          <p:nvPr/>
        </p:nvSpPr>
        <p:spPr>
          <a:xfrm>
            <a:off x="5313045" y="5735955"/>
            <a:ext cx="3375660" cy="583565"/>
          </a:xfrm>
          <a:prstGeom prst="rect">
            <a:avLst/>
          </a:prstGeom>
          <a:noFill/>
        </p:spPr>
        <p:txBody>
          <a:bodyPr wrap="square" rtlCol="0">
            <a:spAutoFit/>
          </a:bodyPr>
          <a:lstStyle/>
          <a:p>
            <a:pPr algn="l"/>
            <a:r>
              <a:rPr lang="vi-VN" altLang="en-US" sz="1600" b="1"/>
              <a:t>GVHD: ThS. Nguyễn Trung Hiếu</a:t>
            </a:r>
          </a:p>
          <a:p>
            <a:pPr algn="l"/>
            <a:r>
              <a:rPr lang="vi-VN" altLang="en-US" sz="1600" b="1"/>
              <a:t>Nhóm: 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10</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Khuếch đại tín hiệu Loadcell </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1010920" y="2021205"/>
            <a:ext cx="7122160" cy="40087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11</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V_I converter</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Mô phỏng với m = 0kg và m = 1kg</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167005" y="2834005"/>
            <a:ext cx="4337685" cy="3293745"/>
          </a:xfrm>
          <a:prstGeom prst="rect">
            <a:avLst/>
          </a:prstGeom>
        </p:spPr>
      </p:pic>
      <p:pic>
        <p:nvPicPr>
          <p:cNvPr id="3" name="Picture 2"/>
          <p:cNvPicPr>
            <a:picLocks noChangeAspect="1"/>
          </p:cNvPicPr>
          <p:nvPr/>
        </p:nvPicPr>
        <p:blipFill>
          <a:blip r:embed="rId4"/>
          <a:stretch>
            <a:fillRect/>
          </a:stretch>
        </p:blipFill>
        <p:spPr>
          <a:xfrm>
            <a:off x="4637405" y="2833370"/>
            <a:ext cx="4394835" cy="32943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12</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090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đọc dòng</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Đo dòng 4-20mA bằng cách chuyển đổi dòng thành áp qua một điện trở</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Rshunt. Sau đó đưa áp trên trở vào bộ khuếch đại vi sai để ra áp tương ứng.</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Tại m = 1kg</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379730" y="3508375"/>
            <a:ext cx="8128000" cy="26041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13</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090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đọc dòng</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Đo dòng 4-20mA bằng cách chuyển đổi dòng thành áp qua một điện trở</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Rshunt. Sau đó đưa áp trên trở vào bộ khuếch đại vi sai để ra áp tương ứng.</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Tại m = 0kg</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303530" y="3546475"/>
            <a:ext cx="8280400" cy="2499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14</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Thiết kế mạch bù nhiệt</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Trên</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lý</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thuyết</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cảm</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biến</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được</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thiết</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kế</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khi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nó</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đang</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được</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tham</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chiếu</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trong</a:t>
            </a:r>
            <a:endPar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một</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môi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trường</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thiết</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kế</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nhất</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định</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khi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đó</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tính</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chính</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xác</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của</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cảm</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biến</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đó</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sẽ</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đúng</a:t>
            </a:r>
            <a:r>
              <a:rPr lang="vi-VN"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nhưng</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chỉ</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đối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với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tại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môi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trường</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mà</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nó</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được</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sản</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xuất</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Trong</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thực</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tế</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cảm</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biến</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sẽ</a:t>
            </a:r>
            <a:r>
              <a:rPr lang="vi-VN"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dùng</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ở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những</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môi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trường</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khác</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nhau</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cụ</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thể</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với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load cell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khi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xem</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xét</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về</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vấn</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đề</a:t>
            </a:r>
            <a:r>
              <a:rPr lang="vi-VN"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nhiệt</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độ</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nó</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sẽ</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có</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những</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sai</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số</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theo</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như</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datasheet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mô</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dirty="0" err="1">
                <a:solidFill>
                  <a:srgbClr val="000000"/>
                </a:solidFill>
                <a:latin typeface="Arial" panose="020B0604020202020204"/>
                <a:ea typeface="Arial" panose="020B0604020202020204"/>
                <a:cs typeface="Arial" panose="020B0604020202020204"/>
                <a:sym typeface="Arial" panose="020B0604020202020204"/>
              </a:rPr>
              <a:t>tả</a:t>
            </a:r>
            <a:r>
              <a:rPr lang="en-US" altLang="en-US" sz="1800" i="0" u="none" strike="noStrike" cap="none" dirty="0">
                <a:solidFill>
                  <a:srgbClr val="000000"/>
                </a:solidFill>
                <a:latin typeface="Arial" panose="020B0604020202020204"/>
                <a:ea typeface="Arial" panose="020B0604020202020204"/>
                <a:cs typeface="Arial" panose="020B0604020202020204"/>
                <a:sym typeface="Arial" panose="020B0604020202020204"/>
              </a:rPr>
              <a:t>.</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3" name="Picture 2"/>
          <p:cNvPicPr>
            <a:picLocks noChangeAspect="1"/>
          </p:cNvPicPr>
          <p:nvPr/>
        </p:nvPicPr>
        <p:blipFill>
          <a:blip r:embed="rId3"/>
          <a:stretch>
            <a:fillRect/>
          </a:stretch>
        </p:blipFill>
        <p:spPr>
          <a:xfrm>
            <a:off x="2112645" y="3423285"/>
            <a:ext cx="4661535" cy="30695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15</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Giả sử bù nhiệt</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Thêm điện áp giả định vào để làm offset do nhiệt gây ra</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326390" y="2712720"/>
            <a:ext cx="4076700" cy="2481580"/>
          </a:xfrm>
          <a:prstGeom prst="rect">
            <a:avLst/>
          </a:prstGeom>
        </p:spPr>
      </p:pic>
      <p:pic>
        <p:nvPicPr>
          <p:cNvPr id="5" name="Picture 4"/>
          <p:cNvPicPr>
            <a:picLocks noChangeAspect="1"/>
          </p:cNvPicPr>
          <p:nvPr/>
        </p:nvPicPr>
        <p:blipFill>
          <a:blip r:embed="rId4"/>
          <a:stretch>
            <a:fillRect/>
          </a:stretch>
        </p:blipFill>
        <p:spPr>
          <a:xfrm>
            <a:off x="4653280" y="2602230"/>
            <a:ext cx="4297680" cy="2592070"/>
          </a:xfrm>
          <a:prstGeom prst="rect">
            <a:avLst/>
          </a:prstGeom>
        </p:spPr>
      </p:pic>
      <p:sp>
        <p:nvSpPr>
          <p:cNvPr id="6" name="Text Box 5"/>
          <p:cNvSpPr txBox="1"/>
          <p:nvPr/>
        </p:nvSpPr>
        <p:spPr>
          <a:xfrm>
            <a:off x="2171700" y="5361940"/>
            <a:ext cx="935990" cy="306705"/>
          </a:xfrm>
          <a:prstGeom prst="rect">
            <a:avLst/>
          </a:prstGeom>
          <a:noFill/>
        </p:spPr>
        <p:txBody>
          <a:bodyPr wrap="square" rtlCol="0">
            <a:spAutoFit/>
          </a:bodyPr>
          <a:lstStyle/>
          <a:p>
            <a:r>
              <a:rPr lang="vi-VN" altLang="en-US"/>
              <a:t>Tại 50 °C</a:t>
            </a:r>
          </a:p>
        </p:txBody>
      </p:sp>
      <p:sp>
        <p:nvSpPr>
          <p:cNvPr id="7" name="Text Box 6"/>
          <p:cNvSpPr txBox="1"/>
          <p:nvPr/>
        </p:nvSpPr>
        <p:spPr>
          <a:xfrm>
            <a:off x="6430645" y="5361940"/>
            <a:ext cx="1036955" cy="306705"/>
          </a:xfrm>
          <a:prstGeom prst="rect">
            <a:avLst/>
          </a:prstGeom>
          <a:noFill/>
        </p:spPr>
        <p:txBody>
          <a:bodyPr wrap="square" rtlCol="0">
            <a:spAutoFit/>
          </a:bodyPr>
          <a:lstStyle/>
          <a:p>
            <a:r>
              <a:rPr lang="vi-VN" altLang="en-US"/>
              <a:t>Tại 100 °C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16</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1259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cân bằng ( bù nhiệt và cân chỉnh )</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Sử dụng OP07CS8 để làm mạch cộng tín hiệu bù nhiệt độ và tín hiệu cân</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chỉnh offset thủ công. </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1066800" y="2989580"/>
            <a:ext cx="7010400" cy="32461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17</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Tổng quan mô phỏng </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152400" y="2228850"/>
            <a:ext cx="8839200" cy="30797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18</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3198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ADC</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P</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hần mềm NI Multisim không có bộ ADC 19 bits nên ta cần thiết kế lại</a:t>
            </a: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bằng cách kết hợp các bộ ADC 16 bits có sẵn trong phần mềm. Để mô phỏng bộ</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ADC 19 bits trên NI Multisim ta sử dụng phương pháp cộng song song nhiều ngõ</a:t>
            </a:r>
            <a:r>
              <a:rPr lang="vi-V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ra của các bộ ADC với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bộ ADC 16 bits có thể tạo ra 65536 (</a:t>
            </a:r>
            <a:r>
              <a:rPr lang="en-US" altLang="vi-VN" sz="1800">
                <a:sym typeface="Arial" panose="020B0604020202020204"/>
              </a:rPr>
              <a:t>2</a:t>
            </a:r>
            <a:r>
              <a:rPr lang="en-US" altLang="en-US" sz="1800" baseline="30000">
                <a:sym typeface="Arial" panose="020B0604020202020204"/>
              </a:rPr>
              <a:t>16</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mức tín hiệu khác nhau, với</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yêu cầu của bài này thì ta cần tối thiểu 500000 mức tín hiệu, để tăng thêm 3 bits</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để đủ 19 bits thì ta cần xếp chồng 8 bộ ADC 16 bits lên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p>
          <a:p>
            <a:pPr marL="0" marR="0" lvl="0" indent="0" algn="just" rtl="0">
              <a:lnSpc>
                <a:spcPct val="100000"/>
              </a:lnSpc>
              <a:spcBef>
                <a:spcPts val="0"/>
              </a:spcBef>
              <a:spcAft>
                <a:spcPts val="0"/>
              </a:spcAft>
              <a:buClr>
                <a:schemeClr val="dk1"/>
              </a:buClr>
              <a:buSzPts val="2400"/>
              <a:buFont typeface="Arial" panose="020B0604020202020204"/>
              <a:buNone/>
            </a:pP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Số mức biểu diễn </a:t>
            </a:r>
            <a:r>
              <a:rPr lang="en-US" altLang="vi-VN" sz="1800" i="0" u="none" strike="noStrike" cap="none">
                <a:solidFill>
                  <a:srgbClr val="000000"/>
                </a:solidFill>
                <a:latin typeface="Arial" panose="020B0604020202020204"/>
                <a:ea typeface="Arial" panose="020B0604020202020204"/>
                <a:cs typeface="Arial" panose="020B0604020202020204"/>
                <a:sym typeface="Arial" panose="020B0604020202020204"/>
              </a:rPr>
              <a:t>2</a:t>
            </a:r>
            <a:r>
              <a:rPr lang="en-US" altLang="en-US" sz="180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16</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 2</a:t>
            </a:r>
            <a:r>
              <a:rPr lang="en-US" altLang="en-US" sz="180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3</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 65535 × 8 = 524288 (mức)</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19</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5414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ADC</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Tương ứng với 8 bộ ADC thì ta cần 8 khoảng Vref , mỗi bộ ADC sẽ phụ</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trách phát hiện sự thay đổi tín hiệu trong từng khoảng, để làm được điều này thì</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ta cần chia tầm toàn thang ban đầu R = 2.65V lớn thành 8 đoạn nhỏ bằng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và đặt tên cho mỗi đoạn là Rn:</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Như vậy ta sẽ có được các khoảng Vref bằng nhau tương ứng với từng bộ</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như sau:</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1 có khoảng Vref là: [0.65 − 0.98125] (V)</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2 có khoảng Vref là: [0.98125 − 1.3125] (V)</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3 có khoảng Vref là: [1.3125 − 1.64375] (V)</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4 có khoảng Vref là: [1.64375 − 1.975] (V)</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5 có khoảng Vref là: [1.975 − 2.30625] (V)</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6 có khoảng Vref là: [2.30625 − 2.6375] (V)</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7 có khoảng Vref là: [2.6375 − 2.96875] (V)</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8 có khoảng Vref là: [2.96875 − 3.3] (V)</a:t>
            </a:r>
          </a:p>
        </p:txBody>
      </p:sp>
      <p:pic>
        <p:nvPicPr>
          <p:cNvPr id="2" name="Picture 1"/>
          <p:cNvPicPr>
            <a:picLocks noChangeAspect="1"/>
          </p:cNvPicPr>
          <p:nvPr/>
        </p:nvPicPr>
        <p:blipFill>
          <a:blip r:embed="rId3"/>
          <a:stretch>
            <a:fillRect/>
          </a:stretch>
        </p:blipFill>
        <p:spPr>
          <a:xfrm>
            <a:off x="3077845" y="3109595"/>
            <a:ext cx="2988945" cy="7562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35e61bbfb93_8_0"/>
          <p:cNvSpPr txBox="1">
            <a:spLocks noGrp="1"/>
          </p:cNvSpPr>
          <p:nvPr>
            <p:ph type="title"/>
          </p:nvPr>
        </p:nvSpPr>
        <p:spPr>
          <a:xfrm>
            <a:off x="685800" y="274638"/>
            <a:ext cx="8001000" cy="716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vi-VN" b="1">
                <a:solidFill>
                  <a:schemeClr val="bg2">
                    <a:lumMod val="60000"/>
                    <a:lumOff val="40000"/>
                  </a:schemeClr>
                </a:solidFill>
                <a:sym typeface="+mn-ea"/>
              </a:rPr>
              <a:t>Nhóm 17</a:t>
            </a:r>
            <a:endParaRPr lang="vi-VN" b="1">
              <a:solidFill>
                <a:schemeClr val="bg2">
                  <a:lumMod val="60000"/>
                  <a:lumOff val="40000"/>
                </a:schemeClr>
              </a:solidFill>
            </a:endParaRPr>
          </a:p>
        </p:txBody>
      </p:sp>
      <p:sp>
        <p:nvSpPr>
          <p:cNvPr id="180" name="Google Shape;180;g35e61bbfb93_8_0"/>
          <p:cNvSpPr txBox="1">
            <a:spLocks noGrp="1"/>
          </p:cNvSpPr>
          <p:nvPr>
            <p:ph type="body" idx="1"/>
          </p:nvPr>
        </p:nvSpPr>
        <p:spPr>
          <a:xfrm>
            <a:off x="685800" y="990600"/>
            <a:ext cx="8001000" cy="5135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lang="vi-VN" b="1">
              <a:solidFill>
                <a:schemeClr val="bg2">
                  <a:lumMod val="60000"/>
                  <a:lumOff val="40000"/>
                </a:schemeClr>
              </a:solidFill>
            </a:endParaRPr>
          </a:p>
        </p:txBody>
      </p:sp>
      <p:sp>
        <p:nvSpPr>
          <p:cNvPr id="181" name="Google Shape;181;g35e61bbfb93_8_0"/>
          <p:cNvSpPr txBox="1">
            <a:spLocks noGrp="1"/>
          </p:cNvSpPr>
          <p:nvPr>
            <p:ph type="sldNum" idx="12"/>
          </p:nvPr>
        </p:nvSpPr>
        <p:spPr>
          <a:xfrm>
            <a:off x="7010400" y="64928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Arial" panose="020B0604020202020204"/>
              <a:buNone/>
            </a:pPr>
            <a:fld id="{00000000-1234-1234-1234-123412341234}" type="slidenum">
              <a:rPr lang="en-US"/>
              <a:t>2</a:t>
            </a:fld>
            <a:endParaRPr lang="en-US"/>
          </a:p>
        </p:txBody>
      </p:sp>
      <p:graphicFrame>
        <p:nvGraphicFramePr>
          <p:cNvPr id="2" name="Table 1"/>
          <p:cNvGraphicFramePr/>
          <p:nvPr>
            <p:custDataLst>
              <p:tags r:id="rId1"/>
            </p:custDataLst>
          </p:nvPr>
        </p:nvGraphicFramePr>
        <p:xfrm>
          <a:off x="1372235" y="2435225"/>
          <a:ext cx="6399530" cy="2419985"/>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563880">
                <a:tc>
                  <a:txBody>
                    <a:bodyPr/>
                    <a:lstStyle/>
                    <a:p>
                      <a:pPr algn="ctr">
                        <a:buNone/>
                      </a:pPr>
                      <a:r>
                        <a:rPr lang="vi-VN" altLang="en-US" sz="1800"/>
                        <a:t>Sinh viên thực hiện</a:t>
                      </a:r>
                    </a:p>
                  </a:txBody>
                  <a:tcPr/>
                </a:tc>
                <a:tc>
                  <a:txBody>
                    <a:bodyPr/>
                    <a:lstStyle/>
                    <a:p>
                      <a:pPr algn="ctr">
                        <a:buNone/>
                      </a:pPr>
                      <a:r>
                        <a:rPr lang="vi-VN" altLang="en-US" sz="1800"/>
                        <a:t>Mã số sinh viên</a:t>
                      </a:r>
                    </a:p>
                  </a:txBody>
                  <a:tcPr/>
                </a:tc>
                <a:extLst>
                  <a:ext uri="{0D108BD9-81ED-4DB2-BD59-A6C34878D82A}">
                    <a16:rowId xmlns:a16="http://schemas.microsoft.com/office/drawing/2014/main" val="10000"/>
                  </a:ext>
                </a:extLst>
              </a:tr>
              <a:tr h="591185">
                <a:tc>
                  <a:txBody>
                    <a:bodyPr/>
                    <a:lstStyle/>
                    <a:p>
                      <a:pPr algn="ctr">
                        <a:buNone/>
                      </a:pPr>
                      <a:r>
                        <a:rPr lang="en-US" altLang="en-US" sz="1800"/>
                        <a:t>Ve Samy </a:t>
                      </a:r>
                    </a:p>
                  </a:txBody>
                  <a:tcPr/>
                </a:tc>
                <a:tc>
                  <a:txBody>
                    <a:bodyPr/>
                    <a:lstStyle/>
                    <a:p>
                      <a:pPr algn="ctr">
                        <a:buNone/>
                      </a:pPr>
                      <a:r>
                        <a:rPr lang="en-US" altLang="en-US" sz="1800">
                          <a:sym typeface="+mn-ea"/>
                        </a:rPr>
                        <a:t>2212901</a:t>
                      </a:r>
                    </a:p>
                  </a:txBody>
                  <a:tcPr/>
                </a:tc>
                <a:extLst>
                  <a:ext uri="{0D108BD9-81ED-4DB2-BD59-A6C34878D82A}">
                    <a16:rowId xmlns:a16="http://schemas.microsoft.com/office/drawing/2014/main" val="10001"/>
                  </a:ext>
                </a:extLst>
              </a:tr>
              <a:tr h="624840">
                <a:tc>
                  <a:txBody>
                    <a:bodyPr/>
                    <a:lstStyle/>
                    <a:p>
                      <a:pPr algn="ctr">
                        <a:buNone/>
                      </a:pPr>
                      <a:r>
                        <a:rPr lang="en-US" altLang="en-US" sz="1800">
                          <a:sym typeface="+mn-ea"/>
                        </a:rPr>
                        <a:t>Nguyễn Xuân Phát </a:t>
                      </a:r>
                      <a:endParaRPr lang="en-US" altLang="en-US" sz="1800"/>
                    </a:p>
                  </a:txBody>
                  <a:tcPr/>
                </a:tc>
                <a:tc>
                  <a:txBody>
                    <a:bodyPr/>
                    <a:lstStyle/>
                    <a:p>
                      <a:pPr algn="ctr">
                        <a:buNone/>
                      </a:pPr>
                      <a:r>
                        <a:rPr lang="en-US" altLang="en-US" sz="1800">
                          <a:sym typeface="+mn-ea"/>
                        </a:rPr>
                        <a:t>2212529</a:t>
                      </a:r>
                    </a:p>
                  </a:txBody>
                  <a:tcPr/>
                </a:tc>
                <a:extLst>
                  <a:ext uri="{0D108BD9-81ED-4DB2-BD59-A6C34878D82A}">
                    <a16:rowId xmlns:a16="http://schemas.microsoft.com/office/drawing/2014/main" val="10002"/>
                  </a:ext>
                </a:extLst>
              </a:tr>
              <a:tr h="577850">
                <a:tc>
                  <a:txBody>
                    <a:bodyPr/>
                    <a:lstStyle/>
                    <a:p>
                      <a:pPr algn="ctr">
                        <a:buNone/>
                      </a:pPr>
                      <a:r>
                        <a:rPr lang="en-US" altLang="en-US" sz="1800">
                          <a:sym typeface="+mn-ea"/>
                        </a:rPr>
                        <a:t>Nguyễn Thanh Duy</a:t>
                      </a:r>
                    </a:p>
                  </a:txBody>
                  <a:tcPr/>
                </a:tc>
                <a:tc>
                  <a:txBody>
                    <a:bodyPr/>
                    <a:lstStyle/>
                    <a:p>
                      <a:pPr algn="ctr">
                        <a:buNone/>
                      </a:pPr>
                      <a:r>
                        <a:rPr lang="en-US" altLang="en-US" sz="1800">
                          <a:sym typeface="+mn-ea"/>
                        </a:rPr>
                        <a:t>2210527</a:t>
                      </a:r>
                      <a:endParaRPr lang="en-US" altLang="en-US" sz="1800"/>
                    </a:p>
                    <a:p>
                      <a:pPr algn="ctr">
                        <a:buNone/>
                      </a:pPr>
                      <a:endParaRPr lang="en-US" altLang="en-US" sz="1800"/>
                    </a:p>
                  </a:txBody>
                  <a:tcPr/>
                </a:tc>
                <a:extLst>
                  <a:ext uri="{0D108BD9-81ED-4DB2-BD59-A6C34878D82A}">
                    <a16:rowId xmlns:a16="http://schemas.microsoft.com/office/drawing/2014/main" val="10003"/>
                  </a:ext>
                </a:extLst>
              </a:tr>
            </a:tbl>
          </a:graphicData>
        </a:graphic>
      </p:graphicFrame>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20</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ADC</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Khi có tín hiệu Analog đưa vào bộ ADC, tín hiệu này sẽ đi qua tất cả bộ, bên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trong mỗi bộ ADC sẽ thực hiện so sánh ngưỡng tín hiệu đầu vào này với khoảng</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Vref tương ứng và biến đổi tín hiệu tại ngõ ra</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số công thức tính toán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3"/>
          <a:stretch>
            <a:fillRect/>
          </a:stretch>
        </p:blipFill>
        <p:spPr>
          <a:xfrm>
            <a:off x="3549650" y="3429000"/>
            <a:ext cx="1990725" cy="771525"/>
          </a:xfrm>
          <a:prstGeom prst="rect">
            <a:avLst/>
          </a:prstGeom>
        </p:spPr>
      </p:pic>
      <p:pic>
        <p:nvPicPr>
          <p:cNvPr id="3" name="Picture 2"/>
          <p:cNvPicPr>
            <a:picLocks noChangeAspect="1"/>
          </p:cNvPicPr>
          <p:nvPr/>
        </p:nvPicPr>
        <p:blipFill>
          <a:blip r:embed="rId4"/>
          <a:stretch>
            <a:fillRect/>
          </a:stretch>
        </p:blipFill>
        <p:spPr>
          <a:xfrm>
            <a:off x="3232150" y="4431665"/>
            <a:ext cx="2857500" cy="676275"/>
          </a:xfrm>
          <a:prstGeom prst="rect">
            <a:avLst/>
          </a:prstGeom>
        </p:spPr>
      </p:pic>
      <p:pic>
        <p:nvPicPr>
          <p:cNvPr id="5" name="Picture 4"/>
          <p:cNvPicPr>
            <a:picLocks noChangeAspect="1"/>
          </p:cNvPicPr>
          <p:nvPr/>
        </p:nvPicPr>
        <p:blipFill>
          <a:blip r:embed="rId5"/>
          <a:stretch>
            <a:fillRect/>
          </a:stretch>
        </p:blipFill>
        <p:spPr>
          <a:xfrm>
            <a:off x="3500120" y="5338445"/>
            <a:ext cx="2143125" cy="723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21</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39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Ví dụ</a:t>
            </a:r>
          </a:p>
        </p:txBody>
      </p:sp>
      <p:sp>
        <p:nvSpPr>
          <p:cNvPr id="6" name="Text Box 5"/>
          <p:cNvSpPr txBox="1"/>
          <p:nvPr/>
        </p:nvSpPr>
        <p:spPr>
          <a:xfrm>
            <a:off x="4778375" y="2097405"/>
            <a:ext cx="4098290" cy="3107690"/>
          </a:xfrm>
          <a:prstGeom prst="rect">
            <a:avLst/>
          </a:prstGeom>
          <a:noFill/>
        </p:spPr>
        <p:txBody>
          <a:bodyPr wrap="square" rtlCol="0">
            <a:spAutoFit/>
          </a:bodyPr>
          <a:lstStyle/>
          <a:p>
            <a:r>
              <a:rPr lang="en-US"/>
              <a:t>V</a:t>
            </a:r>
            <a:r>
              <a:rPr lang="vi-VN" altLang="en-US"/>
              <a:t>í dụ tại m = 0.5kg, điện áp ngõ ra thu được khi mô phỏng là 1.98V, sử dụng 1.98V để giả sử ngõ vào cho bộ mô phỏng ADC</a:t>
            </a:r>
          </a:p>
          <a:p>
            <a:endParaRPr lang="vi-VN" altLang="en-US"/>
          </a:p>
          <a:p>
            <a:r>
              <a:rPr lang="vi-VN" altLang="en-US"/>
              <a:t>Ngõ ra có giá trị là 267965</a:t>
            </a:r>
          </a:p>
          <a:p>
            <a:endParaRPr lang="vi-VN" altLang="en-US"/>
          </a:p>
          <a:p>
            <a:endParaRPr lang="vi-VN" altLang="en-US"/>
          </a:p>
          <a:p>
            <a:endParaRPr lang="vi-VN" altLang="en-US"/>
          </a:p>
          <a:p>
            <a:endParaRPr lang="vi-VN" altLang="en-US"/>
          </a:p>
          <a:p>
            <a:r>
              <a:rPr lang="vi-VN" altLang="en-US"/>
              <a:t>Đ</a:t>
            </a:r>
            <a:r>
              <a:rPr lang="en-US" altLang="en-US"/>
              <a:t>ổi tín hiệu này về giá trị khối lượng ta cần đưa về giá trị điện áp tương ứng và dùng công thức để đưa về giá trị khối lượng cụ thể:</a:t>
            </a:r>
          </a:p>
          <a:p>
            <a:endParaRPr lang="vi-VN" altLang="en-US"/>
          </a:p>
          <a:p>
            <a:endParaRPr lang="vi-VN" altLang="en-US"/>
          </a:p>
        </p:txBody>
      </p:sp>
      <p:pic>
        <p:nvPicPr>
          <p:cNvPr id="7" name="Picture 6"/>
          <p:cNvPicPr>
            <a:picLocks noChangeAspect="1"/>
          </p:cNvPicPr>
          <p:nvPr/>
        </p:nvPicPr>
        <p:blipFill>
          <a:blip r:embed="rId3"/>
          <a:stretch>
            <a:fillRect/>
          </a:stretch>
        </p:blipFill>
        <p:spPr>
          <a:xfrm>
            <a:off x="438150" y="2303145"/>
            <a:ext cx="4133850" cy="3096260"/>
          </a:xfrm>
          <a:prstGeom prst="rect">
            <a:avLst/>
          </a:prstGeom>
        </p:spPr>
      </p:pic>
      <p:pic>
        <p:nvPicPr>
          <p:cNvPr id="8" name="Picture 7"/>
          <p:cNvPicPr>
            <a:picLocks noChangeAspect="1"/>
          </p:cNvPicPr>
          <p:nvPr/>
        </p:nvPicPr>
        <p:blipFill>
          <a:blip r:embed="rId4"/>
          <a:stretch>
            <a:fillRect/>
          </a:stretch>
        </p:blipFill>
        <p:spPr>
          <a:xfrm>
            <a:off x="4778375" y="3286125"/>
            <a:ext cx="3863975" cy="540385"/>
          </a:xfrm>
          <a:prstGeom prst="rect">
            <a:avLst/>
          </a:prstGeom>
        </p:spPr>
      </p:pic>
      <p:pic>
        <p:nvPicPr>
          <p:cNvPr id="9" name="Picture 8"/>
          <p:cNvPicPr>
            <a:picLocks noChangeAspect="1"/>
          </p:cNvPicPr>
          <p:nvPr/>
        </p:nvPicPr>
        <p:blipFill>
          <a:blip r:embed="rId5"/>
          <a:stretch>
            <a:fillRect/>
          </a:stretch>
        </p:blipFill>
        <p:spPr>
          <a:xfrm>
            <a:off x="4778375" y="4732655"/>
            <a:ext cx="3589655" cy="5327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22</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ADC</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3"/>
          <a:stretch>
            <a:fillRect/>
          </a:stretch>
        </p:blipFill>
        <p:spPr>
          <a:xfrm>
            <a:off x="728345" y="1752600"/>
            <a:ext cx="7687310" cy="4680585"/>
          </a:xfrm>
          <a:prstGeom prst="rect">
            <a:avLst/>
          </a:prstGeom>
        </p:spPr>
      </p:pic>
      <p:sp>
        <p:nvSpPr>
          <p:cNvPr id="6" name="Text Box 5"/>
          <p:cNvSpPr txBox="1"/>
          <p:nvPr/>
        </p:nvSpPr>
        <p:spPr>
          <a:xfrm>
            <a:off x="2850515" y="6492875"/>
            <a:ext cx="3443605" cy="306705"/>
          </a:xfrm>
          <a:prstGeom prst="rect">
            <a:avLst/>
          </a:prstGeom>
          <a:noFill/>
        </p:spPr>
        <p:txBody>
          <a:bodyPr wrap="square" rtlCol="0">
            <a:spAutoFit/>
          </a:bodyPr>
          <a:lstStyle/>
          <a:p>
            <a:r>
              <a:rPr lang="vi-VN" altLang="en-US"/>
              <a:t>Mô </a:t>
            </a:r>
            <a:r>
              <a:rPr lang="en-US" altLang="en-US"/>
              <a:t>phỏng với giá trị 0Kg ở nhiệt độ 0°C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23</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 </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0"/>
          <p:cNvPicPr>
            <a:picLocks noChangeAspect="1"/>
          </p:cNvPicPr>
          <p:nvPr/>
        </p:nvPicPr>
        <p:blipFill>
          <a:blip r:embed="rId3"/>
          <a:stretch>
            <a:fillRect/>
          </a:stretch>
        </p:blipFill>
        <p:spPr>
          <a:xfrm>
            <a:off x="1831975" y="1135380"/>
            <a:ext cx="5480050" cy="55086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24</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2326322" y="1167070"/>
            <a:ext cx="4234815" cy="2352040"/>
          </a:xfrm>
          <a:prstGeom prst="rect">
            <a:avLst/>
          </a:prstGeom>
        </p:spPr>
      </p:pic>
      <p:pic>
        <p:nvPicPr>
          <p:cNvPr id="5" name="Picture 4"/>
          <p:cNvPicPr>
            <a:picLocks noChangeAspect="1"/>
          </p:cNvPicPr>
          <p:nvPr/>
        </p:nvPicPr>
        <p:blipFill>
          <a:blip r:embed="rId4"/>
          <a:stretch>
            <a:fillRect/>
          </a:stretch>
        </p:blipFill>
        <p:spPr>
          <a:xfrm>
            <a:off x="2446020" y="4192905"/>
            <a:ext cx="4251960" cy="2240280"/>
          </a:xfrm>
          <a:prstGeom prst="rect">
            <a:avLst/>
          </a:prstGeom>
        </p:spPr>
      </p:pic>
      <p:sp>
        <p:nvSpPr>
          <p:cNvPr id="7" name="Text Box 6"/>
          <p:cNvSpPr txBox="1"/>
          <p:nvPr/>
        </p:nvSpPr>
        <p:spPr>
          <a:xfrm>
            <a:off x="3390321" y="3620838"/>
            <a:ext cx="2363358" cy="307777"/>
          </a:xfrm>
          <a:prstGeom prst="rect">
            <a:avLst/>
          </a:prstGeom>
          <a:noFill/>
        </p:spPr>
        <p:txBody>
          <a:bodyPr wrap="square" rtlCol="0">
            <a:spAutoFit/>
          </a:bodyPr>
          <a:lstStyle/>
          <a:p>
            <a:r>
              <a:rPr lang="vi-VN" altLang="en-US" dirty="0"/>
              <a:t>Dòng </a:t>
            </a:r>
            <a:r>
              <a:rPr lang="en-US" altLang="en-US" dirty="0" err="1"/>
              <a:t>đo</a:t>
            </a:r>
            <a:r>
              <a:rPr lang="en-US" altLang="en-US" dirty="0"/>
              <a:t> </a:t>
            </a:r>
            <a:r>
              <a:rPr lang="en-US" altLang="en-US" dirty="0" err="1"/>
              <a:t>được</a:t>
            </a:r>
            <a:r>
              <a:rPr lang="en-US" altLang="en-US" dirty="0"/>
              <a:t> </a:t>
            </a:r>
            <a:r>
              <a:rPr lang="vi-VN" altLang="en-US" dirty="0"/>
              <a:t>tại T = 0°C</a:t>
            </a:r>
          </a:p>
        </p:txBody>
      </p:sp>
      <p:sp>
        <p:nvSpPr>
          <p:cNvPr id="8" name="Text Box 7"/>
          <p:cNvSpPr txBox="1"/>
          <p:nvPr/>
        </p:nvSpPr>
        <p:spPr>
          <a:xfrm>
            <a:off x="3287227" y="6517715"/>
            <a:ext cx="2569546" cy="307777"/>
          </a:xfrm>
          <a:prstGeom prst="rect">
            <a:avLst/>
          </a:prstGeom>
          <a:noFill/>
        </p:spPr>
        <p:txBody>
          <a:bodyPr wrap="square" rtlCol="0">
            <a:spAutoFit/>
          </a:bodyPr>
          <a:lstStyle/>
          <a:p>
            <a:r>
              <a:rPr lang="vi-VN" altLang="en-US" dirty="0"/>
              <a:t>Dòng </a:t>
            </a:r>
            <a:r>
              <a:rPr lang="en-US" altLang="en-US" dirty="0" err="1"/>
              <a:t>đo</a:t>
            </a:r>
            <a:r>
              <a:rPr lang="en-US" altLang="en-US" dirty="0"/>
              <a:t> </a:t>
            </a:r>
            <a:r>
              <a:rPr lang="en-US" altLang="en-US" dirty="0" err="1"/>
              <a:t>được</a:t>
            </a:r>
            <a:r>
              <a:rPr lang="en-US" altLang="en-US" dirty="0"/>
              <a:t> </a:t>
            </a:r>
            <a:r>
              <a:rPr lang="vi-VN" altLang="en-US" dirty="0"/>
              <a:t>tại T = 50°C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25</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3"/>
          <a:stretch>
            <a:fillRect/>
          </a:stretch>
        </p:blipFill>
        <p:spPr>
          <a:xfrm>
            <a:off x="1089849" y="1110130"/>
            <a:ext cx="6964301" cy="5522537"/>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26</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a:extLst>
              <a:ext uri="{FF2B5EF4-FFF2-40B4-BE49-F238E27FC236}">
                <a16:creationId xmlns:a16="http://schemas.microsoft.com/office/drawing/2014/main" id="{0183D10F-12F0-4FB3-8F05-D8072CBF4D22}"/>
              </a:ext>
            </a:extLst>
          </p:cNvPr>
          <p:cNvPicPr>
            <a:picLocks noChangeAspect="1"/>
          </p:cNvPicPr>
          <p:nvPr/>
        </p:nvPicPr>
        <p:blipFill>
          <a:blip r:embed="rId3"/>
          <a:stretch>
            <a:fillRect/>
          </a:stretch>
        </p:blipFill>
        <p:spPr>
          <a:xfrm>
            <a:off x="161709" y="1483124"/>
            <a:ext cx="8820582" cy="4699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27</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3"/>
          <a:stretch>
            <a:fillRect/>
          </a:stretch>
        </p:blipFill>
        <p:spPr>
          <a:xfrm>
            <a:off x="480060" y="1569085"/>
            <a:ext cx="3898900" cy="4516120"/>
          </a:xfrm>
          <a:prstGeom prst="rect">
            <a:avLst/>
          </a:prstGeom>
        </p:spPr>
      </p:pic>
      <p:pic>
        <p:nvPicPr>
          <p:cNvPr id="4" name="Picture 3"/>
          <p:cNvPicPr>
            <a:picLocks noChangeAspect="1"/>
          </p:cNvPicPr>
          <p:nvPr/>
        </p:nvPicPr>
        <p:blipFill>
          <a:blip r:embed="rId4"/>
          <a:stretch>
            <a:fillRect/>
          </a:stretch>
        </p:blipFill>
        <p:spPr>
          <a:xfrm>
            <a:off x="4860925" y="1569085"/>
            <a:ext cx="3789045" cy="4515485"/>
          </a:xfrm>
          <a:prstGeom prst="rect">
            <a:avLst/>
          </a:prstGeom>
        </p:spPr>
      </p:pic>
      <p:sp>
        <p:nvSpPr>
          <p:cNvPr id="3" name="Text Box 2"/>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28</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3"/>
          <a:stretch>
            <a:fillRect/>
          </a:stretch>
        </p:blipFill>
        <p:spPr>
          <a:xfrm>
            <a:off x="320040" y="1536065"/>
            <a:ext cx="4241165" cy="4652645"/>
          </a:xfrm>
          <a:prstGeom prst="rect">
            <a:avLst/>
          </a:prstGeom>
        </p:spPr>
      </p:pic>
      <p:pic>
        <p:nvPicPr>
          <p:cNvPr id="3" name="Picture 2"/>
          <p:cNvPicPr>
            <a:picLocks noChangeAspect="1"/>
          </p:cNvPicPr>
          <p:nvPr/>
        </p:nvPicPr>
        <p:blipFill>
          <a:blip r:embed="rId4"/>
          <a:stretch>
            <a:fillRect/>
          </a:stretch>
        </p:blipFill>
        <p:spPr>
          <a:xfrm>
            <a:off x="4809490" y="1503680"/>
            <a:ext cx="3951605" cy="4685030"/>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29</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no_component_board"/>
          <p:cNvPicPr>
            <a:picLocks noChangeAspect="1"/>
          </p:cNvPicPr>
          <p:nvPr/>
        </p:nvPicPr>
        <p:blipFill>
          <a:blip r:embed="rId3"/>
          <a:stretch>
            <a:fillRect/>
          </a:stretch>
        </p:blipFill>
        <p:spPr>
          <a:xfrm>
            <a:off x="549910" y="1443990"/>
            <a:ext cx="3916045" cy="4671060"/>
          </a:xfrm>
          <a:prstGeom prst="rect">
            <a:avLst/>
          </a:prstGeom>
        </p:spPr>
      </p:pic>
      <p:pic>
        <p:nvPicPr>
          <p:cNvPr id="5" name="Picture 4"/>
          <p:cNvPicPr>
            <a:picLocks noChangeAspect="1"/>
          </p:cNvPicPr>
          <p:nvPr/>
        </p:nvPicPr>
        <p:blipFill>
          <a:blip r:embed="rId4"/>
          <a:stretch>
            <a:fillRect/>
          </a:stretch>
        </p:blipFill>
        <p:spPr>
          <a:xfrm>
            <a:off x="4723765" y="1444625"/>
            <a:ext cx="3962400" cy="4670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
          <p:cNvSpPr txBox="1">
            <a:spLocks noGrp="1"/>
          </p:cNvSpPr>
          <p:nvPr>
            <p:ph type="title"/>
          </p:nvPr>
        </p:nvSpPr>
        <p:spPr>
          <a:xfrm>
            <a:off x="664100" y="320912"/>
            <a:ext cx="8001000" cy="716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76C7"/>
              </a:buClr>
              <a:buSzPts val="4400"/>
              <a:buFont typeface="Arial" panose="020B0604020202020204"/>
              <a:buNone/>
            </a:pPr>
            <a:r>
              <a:rPr lang="en-US" sz="4400" b="1" i="0" u="none">
                <a:solidFill>
                  <a:srgbClr val="3376C7"/>
                </a:solidFill>
                <a:latin typeface="Arial" panose="020B0604020202020204"/>
                <a:ea typeface="Arial" panose="020B0604020202020204"/>
                <a:cs typeface="Arial" panose="020B0604020202020204"/>
                <a:sym typeface="Arial" panose="020B0604020202020204"/>
              </a:rPr>
              <a:t>Nội dung</a:t>
            </a:r>
          </a:p>
        </p:txBody>
      </p:sp>
      <p:sp>
        <p:nvSpPr>
          <p:cNvPr id="170" name="Google Shape;170;p2"/>
          <p:cNvSpPr txBox="1">
            <a:spLocks noGrp="1"/>
          </p:cNvSpPr>
          <p:nvPr>
            <p:ph type="body" idx="1"/>
          </p:nvPr>
        </p:nvSpPr>
        <p:spPr>
          <a:xfrm>
            <a:off x="664100" y="1105625"/>
            <a:ext cx="8001000" cy="51357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chemeClr val="dk1"/>
              </a:buClr>
              <a:buSzPts val="3200"/>
              <a:buFont typeface="Calibri" panose="020F0502020204030204"/>
              <a:buAutoNum type="arabicPeriod"/>
            </a:pPr>
            <a:r>
              <a:rPr lang="vi-VN" altLang="en-US"/>
              <a:t>Tổng quan lý thuyết</a:t>
            </a:r>
            <a:endParaRPr lang="en-US"/>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Tính toán mô phỏng</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Thiết kế </a:t>
            </a: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phần cứng</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Kết quả hiện thực</a:t>
            </a: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Kết luận và hướng phát triển</a:t>
            </a:r>
          </a:p>
          <a:p>
            <a:pPr marL="514350" marR="0" lvl="0" indent="-311150" algn="l" rtl="0">
              <a:lnSpc>
                <a:spcPct val="100000"/>
              </a:lnSpc>
              <a:spcBef>
                <a:spcPts val="640"/>
              </a:spcBef>
              <a:spcAft>
                <a:spcPts val="0"/>
              </a:spcAft>
              <a:buClr>
                <a:schemeClr val="dk1"/>
              </a:buClr>
              <a:buSzPts val="3200"/>
              <a:buFont typeface="Calibri" panose="020F0502020204030204"/>
              <a:buNone/>
            </a:pPr>
            <a:endParaRPr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139700" algn="l" rtl="0">
              <a:lnSpc>
                <a:spcPct val="100000"/>
              </a:lnSpc>
              <a:spcBef>
                <a:spcPts val="640"/>
              </a:spcBef>
              <a:spcAft>
                <a:spcPts val="0"/>
              </a:spcAft>
              <a:buClr>
                <a:schemeClr val="dk1"/>
              </a:buClr>
              <a:buSzPts val="3200"/>
              <a:buFont typeface="Arial" panose="020B0604020202020204"/>
              <a:buNone/>
            </a:pPr>
            <a:endParaRPr sz="32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txBox="1"/>
          <p:nvPr/>
        </p:nvSpPr>
        <p:spPr>
          <a:xfrm>
            <a:off x="394675" y="6356350"/>
            <a:ext cx="2133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panose="020B0604020202020204"/>
              <a:buNone/>
            </a:pPr>
            <a:r>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 name="Google Shape;172;p2"/>
          <p:cNvSpPr txBox="1"/>
          <p:nvPr/>
        </p:nvSpPr>
        <p:spPr>
          <a:xfrm>
            <a:off x="3124200" y="59086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3" name="Google Shape;173;p2"/>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30</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power5v"/>
          <p:cNvPicPr>
            <a:picLocks noChangeAspect="1"/>
          </p:cNvPicPr>
          <p:nvPr/>
        </p:nvPicPr>
        <p:blipFill>
          <a:blip r:embed="rId3"/>
          <a:stretch>
            <a:fillRect/>
          </a:stretch>
        </p:blipFill>
        <p:spPr>
          <a:xfrm>
            <a:off x="132080" y="1772920"/>
            <a:ext cx="2884170" cy="3850640"/>
          </a:xfrm>
          <a:prstGeom prst="rect">
            <a:avLst/>
          </a:prstGeom>
        </p:spPr>
      </p:pic>
      <p:pic>
        <p:nvPicPr>
          <p:cNvPr id="3" name="Picture 2" descr="power-5v"/>
          <p:cNvPicPr>
            <a:picLocks noChangeAspect="1"/>
          </p:cNvPicPr>
          <p:nvPr/>
        </p:nvPicPr>
        <p:blipFill>
          <a:blip r:embed="rId4"/>
          <a:stretch>
            <a:fillRect/>
          </a:stretch>
        </p:blipFill>
        <p:spPr>
          <a:xfrm>
            <a:off x="3111500" y="1761490"/>
            <a:ext cx="2901950" cy="3874135"/>
          </a:xfrm>
          <a:prstGeom prst="rect">
            <a:avLst/>
          </a:prstGeom>
        </p:spPr>
      </p:pic>
      <p:pic>
        <p:nvPicPr>
          <p:cNvPr id="5" name="Picture 4" descr="power3v3"/>
          <p:cNvPicPr>
            <a:picLocks noChangeAspect="1"/>
          </p:cNvPicPr>
          <p:nvPr/>
        </p:nvPicPr>
        <p:blipFill>
          <a:blip r:embed="rId5"/>
          <a:stretch>
            <a:fillRect/>
          </a:stretch>
        </p:blipFill>
        <p:spPr>
          <a:xfrm>
            <a:off x="6108700" y="1765935"/>
            <a:ext cx="2895600" cy="38652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31</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component_board"/>
          <p:cNvPicPr>
            <a:picLocks noChangeAspect="1"/>
          </p:cNvPicPr>
          <p:nvPr/>
        </p:nvPicPr>
        <p:blipFill>
          <a:blip r:embed="rId3"/>
          <a:stretch>
            <a:fillRect/>
          </a:stretch>
        </p:blipFill>
        <p:spPr>
          <a:xfrm rot="16200000">
            <a:off x="2074545" y="343535"/>
            <a:ext cx="5137785"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4</a:t>
            </a:r>
            <a:r>
              <a:rPr lang="en-US" sz="4000" b="1" i="0" u="none">
                <a:solidFill>
                  <a:srgbClr val="3376C7"/>
                </a:solidFill>
                <a:latin typeface="Arial" panose="020B0604020202020204"/>
                <a:ea typeface="Arial" panose="020B0604020202020204"/>
                <a:cs typeface="Arial" panose="020B0604020202020204"/>
                <a:sym typeface="Arial" panose="020B0604020202020204"/>
              </a:rPr>
              <a:t>.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Kết quả thực hiện</a:t>
            </a: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32</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sim_0"/>
          <p:cNvPicPr>
            <a:picLocks noChangeAspect="1"/>
          </p:cNvPicPr>
          <p:nvPr/>
        </p:nvPicPr>
        <p:blipFill>
          <a:blip r:embed="rId3"/>
          <a:stretch>
            <a:fillRect/>
          </a:stretch>
        </p:blipFill>
        <p:spPr>
          <a:xfrm>
            <a:off x="53340" y="2307590"/>
            <a:ext cx="3448685" cy="2957830"/>
          </a:xfrm>
          <a:prstGeom prst="rect">
            <a:avLst/>
          </a:prstGeom>
        </p:spPr>
      </p:pic>
      <p:pic>
        <p:nvPicPr>
          <p:cNvPr id="3" name="Picture 2" descr="real_0"/>
          <p:cNvPicPr>
            <a:picLocks noChangeAspect="1"/>
          </p:cNvPicPr>
          <p:nvPr/>
        </p:nvPicPr>
        <p:blipFill>
          <a:blip r:embed="rId4"/>
          <a:stretch>
            <a:fillRect/>
          </a:stretch>
        </p:blipFill>
        <p:spPr>
          <a:xfrm>
            <a:off x="3567430" y="1630680"/>
            <a:ext cx="5515610" cy="41344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33</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sim_1gam"/>
          <p:cNvPicPr>
            <a:picLocks noChangeAspect="1"/>
          </p:cNvPicPr>
          <p:nvPr/>
        </p:nvPicPr>
        <p:blipFill>
          <a:blip r:embed="rId3"/>
          <a:stretch>
            <a:fillRect/>
          </a:stretch>
        </p:blipFill>
        <p:spPr>
          <a:xfrm>
            <a:off x="62230" y="2119630"/>
            <a:ext cx="4274820" cy="3011805"/>
          </a:xfrm>
          <a:prstGeom prst="rect">
            <a:avLst/>
          </a:prstGeom>
        </p:spPr>
      </p:pic>
      <p:pic>
        <p:nvPicPr>
          <p:cNvPr id="5" name="Picture 4" descr="real_1gam"/>
          <p:cNvPicPr>
            <a:picLocks noChangeAspect="1"/>
          </p:cNvPicPr>
          <p:nvPr/>
        </p:nvPicPr>
        <p:blipFill>
          <a:blip r:embed="rId4"/>
          <a:stretch>
            <a:fillRect/>
          </a:stretch>
        </p:blipFill>
        <p:spPr>
          <a:xfrm>
            <a:off x="2625090" y="1753870"/>
            <a:ext cx="6450330" cy="36283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34</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sim_81gam"/>
          <p:cNvPicPr>
            <a:picLocks noChangeAspect="1"/>
          </p:cNvPicPr>
          <p:nvPr/>
        </p:nvPicPr>
        <p:blipFill>
          <a:blip r:embed="rId3"/>
          <a:stretch>
            <a:fillRect/>
          </a:stretch>
        </p:blipFill>
        <p:spPr>
          <a:xfrm>
            <a:off x="57785" y="2120265"/>
            <a:ext cx="4608830" cy="2973705"/>
          </a:xfrm>
          <a:prstGeom prst="rect">
            <a:avLst/>
          </a:prstGeom>
        </p:spPr>
      </p:pic>
      <p:pic>
        <p:nvPicPr>
          <p:cNvPr id="3" name="Picture 2" descr="real_81gam"/>
          <p:cNvPicPr>
            <a:picLocks noChangeAspect="1"/>
          </p:cNvPicPr>
          <p:nvPr/>
        </p:nvPicPr>
        <p:blipFill>
          <a:blip r:embed="rId4"/>
          <a:stretch>
            <a:fillRect/>
          </a:stretch>
        </p:blipFill>
        <p:spPr>
          <a:xfrm>
            <a:off x="2428875" y="1733550"/>
            <a:ext cx="6665595" cy="37496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35</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sim_100gam"/>
          <p:cNvPicPr>
            <a:picLocks noChangeAspect="1"/>
          </p:cNvPicPr>
          <p:nvPr/>
        </p:nvPicPr>
        <p:blipFill>
          <a:blip r:embed="rId3"/>
          <a:stretch>
            <a:fillRect/>
          </a:stretch>
        </p:blipFill>
        <p:spPr>
          <a:xfrm>
            <a:off x="86995" y="2105025"/>
            <a:ext cx="4144645" cy="3164205"/>
          </a:xfrm>
          <a:prstGeom prst="rect">
            <a:avLst/>
          </a:prstGeom>
        </p:spPr>
      </p:pic>
      <p:pic>
        <p:nvPicPr>
          <p:cNvPr id="5" name="Picture 4" descr="real_100gam"/>
          <p:cNvPicPr>
            <a:picLocks noChangeAspect="1"/>
          </p:cNvPicPr>
          <p:nvPr/>
        </p:nvPicPr>
        <p:blipFill>
          <a:blip r:embed="rId4"/>
          <a:stretch>
            <a:fillRect/>
          </a:stretch>
        </p:blipFill>
        <p:spPr>
          <a:xfrm>
            <a:off x="2428240" y="1760855"/>
            <a:ext cx="6645910" cy="37388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36</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sim_163gam"/>
          <p:cNvPicPr>
            <a:picLocks noChangeAspect="1"/>
          </p:cNvPicPr>
          <p:nvPr/>
        </p:nvPicPr>
        <p:blipFill>
          <a:blip r:embed="rId3"/>
          <a:stretch>
            <a:fillRect/>
          </a:stretch>
        </p:blipFill>
        <p:spPr>
          <a:xfrm>
            <a:off x="115570" y="2039620"/>
            <a:ext cx="4194810" cy="3180715"/>
          </a:xfrm>
          <a:prstGeom prst="rect">
            <a:avLst/>
          </a:prstGeom>
        </p:spPr>
      </p:pic>
      <p:pic>
        <p:nvPicPr>
          <p:cNvPr id="3" name="Picture 2" descr="real_163gam"/>
          <p:cNvPicPr>
            <a:picLocks noChangeAspect="1"/>
          </p:cNvPicPr>
          <p:nvPr/>
        </p:nvPicPr>
        <p:blipFill>
          <a:blip r:embed="rId4"/>
          <a:stretch>
            <a:fillRect/>
          </a:stretch>
        </p:blipFill>
        <p:spPr>
          <a:xfrm>
            <a:off x="2388235" y="1752600"/>
            <a:ext cx="6675120" cy="37553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37</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sim_243gam"/>
          <p:cNvPicPr>
            <a:picLocks noChangeAspect="1"/>
          </p:cNvPicPr>
          <p:nvPr/>
        </p:nvPicPr>
        <p:blipFill>
          <a:blip r:embed="rId3"/>
          <a:stretch>
            <a:fillRect/>
          </a:stretch>
        </p:blipFill>
        <p:spPr>
          <a:xfrm>
            <a:off x="66675" y="2159000"/>
            <a:ext cx="3867150" cy="2948940"/>
          </a:xfrm>
          <a:prstGeom prst="rect">
            <a:avLst/>
          </a:prstGeom>
        </p:spPr>
      </p:pic>
      <p:pic>
        <p:nvPicPr>
          <p:cNvPr id="5" name="Picture 4" descr="real_243gam"/>
          <p:cNvPicPr>
            <a:picLocks noChangeAspect="1"/>
          </p:cNvPicPr>
          <p:nvPr/>
        </p:nvPicPr>
        <p:blipFill>
          <a:blip r:embed="rId4"/>
          <a:stretch>
            <a:fillRect/>
          </a:stretch>
        </p:blipFill>
        <p:spPr>
          <a:xfrm>
            <a:off x="2220595" y="1661160"/>
            <a:ext cx="6798945" cy="38246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38</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sim_357gam"/>
          <p:cNvPicPr>
            <a:picLocks noChangeAspect="1"/>
          </p:cNvPicPr>
          <p:nvPr/>
        </p:nvPicPr>
        <p:blipFill>
          <a:blip r:embed="rId3"/>
          <a:stretch>
            <a:fillRect/>
          </a:stretch>
        </p:blipFill>
        <p:spPr>
          <a:xfrm>
            <a:off x="95250" y="2094230"/>
            <a:ext cx="3769995" cy="3068955"/>
          </a:xfrm>
          <a:prstGeom prst="rect">
            <a:avLst/>
          </a:prstGeom>
        </p:spPr>
      </p:pic>
      <p:pic>
        <p:nvPicPr>
          <p:cNvPr id="3" name="Picture 2" descr="real_357gam"/>
          <p:cNvPicPr>
            <a:picLocks noChangeAspect="1"/>
          </p:cNvPicPr>
          <p:nvPr/>
        </p:nvPicPr>
        <p:blipFill>
          <a:blip r:embed="rId4"/>
          <a:stretch>
            <a:fillRect/>
          </a:stretch>
        </p:blipFill>
        <p:spPr>
          <a:xfrm>
            <a:off x="2356485" y="1811655"/>
            <a:ext cx="6707505" cy="37731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39</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sim_501gam"/>
          <p:cNvPicPr>
            <a:picLocks noChangeAspect="1"/>
          </p:cNvPicPr>
          <p:nvPr/>
        </p:nvPicPr>
        <p:blipFill>
          <a:blip r:embed="rId3"/>
          <a:stretch>
            <a:fillRect/>
          </a:stretch>
        </p:blipFill>
        <p:spPr>
          <a:xfrm>
            <a:off x="124460" y="2081530"/>
            <a:ext cx="3739515" cy="3233420"/>
          </a:xfrm>
          <a:prstGeom prst="rect">
            <a:avLst/>
          </a:prstGeom>
        </p:spPr>
      </p:pic>
      <p:pic>
        <p:nvPicPr>
          <p:cNvPr id="5" name="Picture 4" descr="real_501gam"/>
          <p:cNvPicPr>
            <a:picLocks noChangeAspect="1"/>
          </p:cNvPicPr>
          <p:nvPr/>
        </p:nvPicPr>
        <p:blipFill>
          <a:blip r:embed="rId4"/>
          <a:stretch>
            <a:fillRect/>
          </a:stretch>
        </p:blipFill>
        <p:spPr>
          <a:xfrm>
            <a:off x="2319655" y="1808480"/>
            <a:ext cx="6717665" cy="37788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thuyết</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4</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29590" y="1752600"/>
            <a:ext cx="7848600" cy="3444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Yêu cầu đề tài</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Đề 9: Thiết kế mạch đo khối lượng (tiểu ly) sử dụng Load cell. Mạch có tầm đo</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0-1kg, độ phân giải 2mg, ngõ ra là dòng điện tương ứng từ 4-20mA (thả</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nổi):</a:t>
            </a: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a. Lựa chọn và mô phỏng Load cell.</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 Lựa chọn OPAMP sử dụng, mô phỏng OPAMP theo datasheet.</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c. Thiết kế mạch bù nhiệt độ.</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d. Đảm bảo sai số (giữa giá trị lý thuyết và thực tế đo qua mạch) ±5%.</a:t>
            </a: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e. Thiết kế mạch đọc dòng điện và cho ngõ ra ADC. Tiến hành lựa chọn ADC (số</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bit, nguồn). Mô phỏng mạch đọc và kiểm chứng.</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40</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descr="sim_1kg"/>
          <p:cNvPicPr>
            <a:picLocks noChangeAspect="1"/>
          </p:cNvPicPr>
          <p:nvPr/>
        </p:nvPicPr>
        <p:blipFill>
          <a:blip r:embed="rId3"/>
          <a:stretch>
            <a:fillRect/>
          </a:stretch>
        </p:blipFill>
        <p:spPr>
          <a:xfrm>
            <a:off x="160020" y="2063115"/>
            <a:ext cx="4733290" cy="3269615"/>
          </a:xfrm>
          <a:prstGeom prst="rect">
            <a:avLst/>
          </a:prstGeom>
        </p:spPr>
      </p:pic>
      <p:pic>
        <p:nvPicPr>
          <p:cNvPr id="3" name="Picture 2" descr="real_1kg"/>
          <p:cNvPicPr>
            <a:picLocks noChangeAspect="1"/>
          </p:cNvPicPr>
          <p:nvPr/>
        </p:nvPicPr>
        <p:blipFill>
          <a:blip r:embed="rId4"/>
          <a:stretch>
            <a:fillRect/>
          </a:stretch>
        </p:blipFill>
        <p:spPr>
          <a:xfrm>
            <a:off x="2292350" y="1826260"/>
            <a:ext cx="6762750" cy="38042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41</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lstStyle/>
          <a:p>
            <a:pPr indent="457200" algn="just"/>
            <a:endParaRPr lang="en-US" altLang="en-US"/>
          </a:p>
          <a:p>
            <a:pPr indent="457200" algn="just"/>
            <a:endParaRPr lang="en-US" altLang="en-US"/>
          </a:p>
          <a:p>
            <a:pPr indent="457200" algn="just"/>
            <a:r>
              <a:rPr lang="en-US" altLang="en-US" sz="1600"/>
              <a:t>Nhóm đã hoàn thành việc thiết kế mạch đo khối lượng (tiểu ly) sử dụng</a:t>
            </a:r>
            <a:r>
              <a:rPr lang="vi-VN" altLang="en-US" sz="1600"/>
              <a:t> </a:t>
            </a:r>
            <a:r>
              <a:rPr lang="en-US" altLang="en-US" sz="1600"/>
              <a:t>Load cell YZC-133, đáp ứng đầy đủ các yêu cầu kỹ thuật của đề tài đưa ra, bao</a:t>
            </a:r>
            <a:r>
              <a:rPr lang="vi-VN" altLang="en-US" sz="1600"/>
              <a:t> </a:t>
            </a:r>
            <a:r>
              <a:rPr lang="en-US" altLang="en-US" sz="1600"/>
              <a:t>gồm tầm đo 0-1kg và độ phân giải 2mg. Nhóm đã trình bày một quy trình thiết</a:t>
            </a:r>
            <a:r>
              <a:rPr lang="vi-VN" altLang="en-US" sz="1600"/>
              <a:t> </a:t>
            </a:r>
            <a:r>
              <a:rPr lang="en-US" altLang="en-US" sz="1600"/>
              <a:t>kế mạch từ khâu lựa chọn linh kiện, tính toán lý thuyết, mô phỏng các khối chức</a:t>
            </a:r>
            <a:r>
              <a:rPr lang="vi-VN" altLang="en-US" sz="1600"/>
              <a:t> </a:t>
            </a:r>
            <a:r>
              <a:rPr lang="en-US" altLang="en-US" sz="1600"/>
              <a:t>năng, thiết kế bộ chuyển đổi ADC, đến việc thiết kế và thi công phần cứng. Các</a:t>
            </a:r>
            <a:r>
              <a:rPr lang="vi-VN" altLang="en-US" sz="1600"/>
              <a:t> </a:t>
            </a:r>
            <a:r>
              <a:rPr lang="en-US" altLang="en-US" sz="1600"/>
              <a:t>giá trị tính gần đúng với khi tính lý thuyết. Mạch được thiết kế khá hoàn chỉnh</a:t>
            </a:r>
            <a:r>
              <a:rPr lang="vi-VN" altLang="en-US" sz="1600"/>
              <a:t> </a:t>
            </a:r>
            <a:r>
              <a:rPr lang="en-US" altLang="en-US" sz="1600"/>
              <a:t>từ ngõ ra Load cell (tín hiệu mV nhỏ) qua bộ khuếch đại vi sai INA333 , mạch</a:t>
            </a:r>
            <a:r>
              <a:rPr lang="vi-VN" altLang="en-US" sz="1600"/>
              <a:t> </a:t>
            </a:r>
            <a:r>
              <a:rPr lang="en-US" altLang="en-US" sz="1600"/>
              <a:t>chuyển đổi V-I (0-5V thành 4-20mA), thiết kế mạch bù nhiệt, mạch đọc dòng, và</a:t>
            </a:r>
            <a:r>
              <a:rPr lang="vi-VN" altLang="en-US" sz="1600"/>
              <a:t> </a:t>
            </a:r>
            <a:r>
              <a:rPr lang="en-US" altLang="en-US" sz="1600"/>
              <a:t>cuối cùng là mạch đọc ADC. Các kết quả mô phỏng cho thấy giá trị đầu ra (dòng</a:t>
            </a:r>
            <a:r>
              <a:rPr lang="vi-VN" altLang="en-US" sz="1600"/>
              <a:t> </a:t>
            </a:r>
            <a:r>
              <a:rPr lang="en-US" altLang="en-US" sz="1600"/>
              <a:t>điện và điện áp) gần đúng với giá trị lý thuyết.</a:t>
            </a:r>
          </a:p>
        </p:txBody>
      </p:sp>
      <p:sp>
        <p:nvSpPr>
          <p:cNvPr id="5" name="Text Box 0"/>
          <p:cNvSpPr txBox="1"/>
          <p:nvPr/>
        </p:nvSpPr>
        <p:spPr>
          <a:xfrm>
            <a:off x="1180465" y="1369060"/>
            <a:ext cx="3048000" cy="306705"/>
          </a:xfrm>
          <a:prstGeom prst="rect">
            <a:avLst/>
          </a:prstGeom>
          <a:noFill/>
        </p:spPr>
        <p:txBody>
          <a:bodyPr wrap="square" rtlCol="0">
            <a:spAutoFit/>
          </a:bodyPr>
          <a:lstStyle/>
          <a:p>
            <a:endParaRPr lang="en-US"/>
          </a:p>
        </p:txBody>
      </p:sp>
      <p:sp>
        <p:nvSpPr>
          <p:cNvPr id="3" name="Text Box 2"/>
          <p:cNvSpPr txBox="1"/>
          <p:nvPr/>
        </p:nvSpPr>
        <p:spPr>
          <a:xfrm>
            <a:off x="630555" y="1470660"/>
            <a:ext cx="3048000" cy="829945"/>
          </a:xfrm>
          <a:prstGeom prst="rect">
            <a:avLst/>
          </a:prstGeom>
          <a:noFill/>
        </p:spPr>
        <p:txBody>
          <a:bodyPr wrap="square" rtlCol="0">
            <a:spAutoFit/>
          </a:bodyPr>
          <a:lstStyle/>
          <a:p>
            <a:r>
              <a:rPr lang="vi-VN" altLang="en-US" sz="2400" b="1">
                <a:sym typeface="+mn-ea"/>
              </a:rPr>
              <a:t>Về phần mô phỏng</a:t>
            </a:r>
            <a:endParaRPr lang="en-US" altLang="en-US" sz="2400" b="1"/>
          </a:p>
          <a:p>
            <a:endParaRPr 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42</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lstStyle/>
          <a:p>
            <a:pPr indent="457200" algn="just"/>
            <a:endParaRPr lang="en-US" altLang="en-US"/>
          </a:p>
          <a:p>
            <a:pPr indent="457200" algn="just"/>
            <a:r>
              <a:rPr lang="vi-VN" altLang="en-US" sz="2000" b="1"/>
              <a:t>Ưu điểm</a:t>
            </a:r>
            <a:endParaRPr lang="en-US" altLang="en-US" b="1"/>
          </a:p>
          <a:p>
            <a:pPr indent="457200" algn="just"/>
            <a:endParaRPr lang="en-US" altLang="en-US"/>
          </a:p>
          <a:p>
            <a:pPr indent="457200" algn="just"/>
            <a:r>
              <a:rPr lang="en-US" altLang="en-US" sz="1600"/>
              <a:t>Phần cứng có kích th</a:t>
            </a:r>
            <a:r>
              <a:rPr lang="" altLang="en-US" sz="1600"/>
              <a:t>ư</a:t>
            </a:r>
            <a:r>
              <a:rPr lang="en-US" altLang="en-US" sz="1600"/>
              <a:t>ớc nhỏ gọn, phù hợp cho các mô hình cân nhỏ nh</a:t>
            </a:r>
            <a:r>
              <a:rPr lang="" altLang="en-US" sz="1600"/>
              <a:t>ư</a:t>
            </a:r>
            <a:r>
              <a:rPr lang="vi-VN" sz="1600"/>
              <a:t> </a:t>
            </a:r>
            <a:r>
              <a:rPr lang="en-US" altLang="en-US" sz="1600"/>
              <a:t>mô hình loadcell, các linh kiện </a:t>
            </a:r>
            <a:r>
              <a:rPr lang="" altLang="en-US" sz="1600"/>
              <a:t>đư</a:t>
            </a:r>
            <a:r>
              <a:rPr lang="en-US" altLang="en-US" sz="1600"/>
              <a:t>ợc sắp xếp tối </a:t>
            </a:r>
            <a:r>
              <a:rPr lang="" altLang="en-US" sz="1600"/>
              <a:t>ư</a:t>
            </a:r>
            <a:r>
              <a:rPr lang="en-US" altLang="en-US" sz="1600"/>
              <a:t>u trên một mặt giúp ng</a:t>
            </a:r>
            <a:r>
              <a:rPr lang="" altLang="en-US" sz="1600"/>
              <a:t>ư</a:t>
            </a:r>
            <a:r>
              <a:rPr lang="en-US" altLang="en-US" sz="1600"/>
              <a:t>ời dùng</a:t>
            </a:r>
            <a:r>
              <a:rPr lang="vi-VN" altLang="en-US" sz="1600"/>
              <a:t> </a:t>
            </a:r>
            <a:r>
              <a:rPr lang="en-US" altLang="en-US" sz="1600"/>
              <a:t>và ng</a:t>
            </a:r>
            <a:r>
              <a:rPr lang="" altLang="en-US" sz="1600"/>
              <a:t>ư</a:t>
            </a:r>
            <a:r>
              <a:rPr lang="en-US" altLang="en-US" sz="1600"/>
              <a:t>ời chỉnh sửa có thể dễ dàng thao tác, có </a:t>
            </a:r>
            <a:r>
              <a:rPr lang="" altLang="en-US" sz="1600"/>
              <a:t>đ</a:t>
            </a:r>
            <a:r>
              <a:rPr lang="en-US" altLang="en-US" sz="1600"/>
              <a:t>ầy </a:t>
            </a:r>
            <a:r>
              <a:rPr lang="" altLang="en-US" sz="1600"/>
              <a:t>đ</a:t>
            </a:r>
            <a:r>
              <a:rPr lang="en-US" altLang="en-US" sz="1600"/>
              <a:t>ủ các connector phù hợp với</a:t>
            </a:r>
            <a:r>
              <a:rPr lang="vi-VN" altLang="en-US" sz="1600"/>
              <a:t> </a:t>
            </a:r>
            <a:r>
              <a:rPr lang="en-US" altLang="en-US" sz="1600"/>
              <a:t>nhu cầu sử dụng của ng</a:t>
            </a:r>
            <a:r>
              <a:rPr lang="" altLang="en-US" sz="1600"/>
              <a:t>ư</a:t>
            </a:r>
            <a:r>
              <a:rPr lang="en-US" altLang="en-US" sz="1600"/>
              <a:t>ời dùng, có các testpoint tham chiếu </a:t>
            </a:r>
            <a:r>
              <a:rPr lang="" altLang="en-US" sz="1600"/>
              <a:t>đ</a:t>
            </a:r>
            <a:r>
              <a:rPr lang="en-US" altLang="en-US" sz="1600"/>
              <a:t>o </a:t>
            </a:r>
            <a:r>
              <a:rPr lang="" altLang="en-US" sz="1600"/>
              <a:t>đ</a:t>
            </a:r>
            <a:r>
              <a:rPr lang="en-US" altLang="en-US" sz="1600"/>
              <a:t>ạc giá trị, giá trị</a:t>
            </a:r>
            <a:r>
              <a:rPr lang="vi-VN" altLang="en-US" sz="1600"/>
              <a:t> </a:t>
            </a:r>
            <a:r>
              <a:rPr lang="en-US" altLang="en-US" sz="1600"/>
              <a:t>các nguồn </a:t>
            </a:r>
            <a:r>
              <a:rPr lang="" altLang="en-US" sz="1600"/>
              <a:t>đ</a:t>
            </a:r>
            <a:r>
              <a:rPr lang="en-US" altLang="en-US" sz="1600"/>
              <a:t>ạt </a:t>
            </a:r>
            <a:r>
              <a:rPr lang="" altLang="en-US" sz="1600"/>
              <a:t>đ</a:t>
            </a:r>
            <a:r>
              <a:rPr lang="en-US" altLang="en-US" sz="1600"/>
              <a:t>úng yêu cầu, sủ dụng nguồn cấp 12V và connector jack DC thông</a:t>
            </a:r>
            <a:r>
              <a:rPr lang="vi-VN" altLang="en-US" sz="1600"/>
              <a:t> </a:t>
            </a:r>
            <a:r>
              <a:rPr lang="en-US" altLang="en-US" sz="1600"/>
              <a:t>dụng trên thị tr</a:t>
            </a:r>
            <a:r>
              <a:rPr lang="" altLang="en-US" sz="1600"/>
              <a:t>ư</a:t>
            </a:r>
            <a:r>
              <a:rPr lang="en-US" altLang="en-US" sz="1600"/>
              <a:t>ờng, các linh kiện </a:t>
            </a:r>
            <a:r>
              <a:rPr lang="" altLang="en-US" sz="1600"/>
              <a:t>đư</a:t>
            </a:r>
            <a:r>
              <a:rPr lang="en-US" altLang="en-US" sz="1600"/>
              <a:t>ợc chọn c</a:t>
            </a:r>
            <a:r>
              <a:rPr lang="" altLang="en-US" sz="1600"/>
              <a:t>ũ</a:t>
            </a:r>
            <a:r>
              <a:rPr lang="en-US" altLang="en-US" sz="1600"/>
              <a:t>ng là những linh kiện có thể mua</a:t>
            </a:r>
            <a:r>
              <a:rPr lang="vi-VN" altLang="en-US" sz="1600"/>
              <a:t> </a:t>
            </a:r>
            <a:r>
              <a:rPr lang="" altLang="en-US" sz="1600"/>
              <a:t>đư</a:t>
            </a:r>
            <a:r>
              <a:rPr lang="en-US" altLang="en-US" sz="1600"/>
              <a:t>ợc ở nhiều nền tảng.</a:t>
            </a:r>
          </a:p>
        </p:txBody>
      </p:sp>
      <p:sp>
        <p:nvSpPr>
          <p:cNvPr id="5" name="Text Box 0"/>
          <p:cNvSpPr txBox="1"/>
          <p:nvPr/>
        </p:nvSpPr>
        <p:spPr>
          <a:xfrm>
            <a:off x="1180465" y="1369060"/>
            <a:ext cx="3048000" cy="306705"/>
          </a:xfrm>
          <a:prstGeom prst="rect">
            <a:avLst/>
          </a:prstGeom>
          <a:noFill/>
        </p:spPr>
        <p:txBody>
          <a:bodyPr wrap="square" rtlCol="0">
            <a:spAutoFit/>
          </a:bodyPr>
          <a:lstStyle/>
          <a:p>
            <a:endParaRPr lang="en-US"/>
          </a:p>
        </p:txBody>
      </p:sp>
      <p:sp>
        <p:nvSpPr>
          <p:cNvPr id="3" name="Text Box 2"/>
          <p:cNvSpPr txBox="1"/>
          <p:nvPr/>
        </p:nvSpPr>
        <p:spPr>
          <a:xfrm>
            <a:off x="630555" y="1470660"/>
            <a:ext cx="4523740" cy="829945"/>
          </a:xfrm>
          <a:prstGeom prst="rect">
            <a:avLst/>
          </a:prstGeom>
          <a:noFill/>
        </p:spPr>
        <p:txBody>
          <a:bodyPr wrap="square" rtlCol="0">
            <a:spAutoFit/>
          </a:bodyPr>
          <a:lstStyle/>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43</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lstStyle/>
          <a:p>
            <a:pPr indent="457200" algn="just"/>
            <a:endParaRPr lang="en-US" altLang="en-US"/>
          </a:p>
          <a:p>
            <a:pPr indent="457200" algn="just"/>
            <a:r>
              <a:rPr lang="vi-VN" altLang="en-US" sz="2000" b="1"/>
              <a:t>Hạn chế</a:t>
            </a:r>
          </a:p>
          <a:p>
            <a:pPr indent="457200" algn="just"/>
            <a:endParaRPr lang="vi-VN" altLang="en-US" sz="1600"/>
          </a:p>
          <a:p>
            <a:pPr indent="457200" algn="just"/>
            <a:r>
              <a:rPr lang="vi-VN" altLang="en-US" sz="1600"/>
              <a:t>Một là,</a:t>
            </a:r>
            <a:r>
              <a:rPr lang="en-US" altLang="en-US" sz="1600"/>
              <a:t> thực hiện sai việc kết nối 1 dây ở</a:t>
            </a:r>
            <a:r>
              <a:rPr lang="vi-VN" altLang="en-US" sz="1600"/>
              <a:t> </a:t>
            </a:r>
            <a:r>
              <a:rPr lang="en-US" altLang="en-US" sz="1600"/>
              <a:t>vị trí mạch chuyển </a:t>
            </a:r>
            <a:r>
              <a:rPr lang="" altLang="en-US" sz="1600"/>
              <a:t>đ</a:t>
            </a:r>
            <a:r>
              <a:rPr lang="en-US" altLang="en-US" sz="1600"/>
              <a:t>ổi áp sang dòng </a:t>
            </a:r>
            <a:r>
              <a:rPr lang="vi-VN" altLang="en-US" sz="1600"/>
              <a:t>dẫn đến sai giá trị đo đạc.</a:t>
            </a:r>
          </a:p>
          <a:p>
            <a:pPr indent="457200" algn="just"/>
            <a:endParaRPr lang="vi-VN" altLang="en-US" sz="1600"/>
          </a:p>
          <a:p>
            <a:pPr indent="457200" algn="just"/>
            <a:endParaRPr lang="vi-VN" altLang="en-US"/>
          </a:p>
          <a:p>
            <a:pPr indent="457200" algn="just"/>
            <a:endParaRPr lang="en-US" altLang="en-US"/>
          </a:p>
          <a:p>
            <a:pPr indent="457200" algn="just"/>
            <a:endParaRPr lang="en-US" altLang="en-US"/>
          </a:p>
        </p:txBody>
      </p:sp>
      <p:sp>
        <p:nvSpPr>
          <p:cNvPr id="7" name="Text Box 0"/>
          <p:cNvSpPr txBox="1"/>
          <p:nvPr/>
        </p:nvSpPr>
        <p:spPr>
          <a:xfrm>
            <a:off x="1180465" y="1369060"/>
            <a:ext cx="3048000" cy="306705"/>
          </a:xfrm>
          <a:prstGeom prst="rect">
            <a:avLst/>
          </a:prstGeom>
          <a:noFill/>
        </p:spPr>
        <p:txBody>
          <a:bodyPr wrap="square" rtlCol="0">
            <a:spAutoFit/>
          </a:bodyPr>
          <a:lstStyle/>
          <a:p>
            <a:endParaRPr lang="en-US"/>
          </a:p>
        </p:txBody>
      </p:sp>
      <p:sp>
        <p:nvSpPr>
          <p:cNvPr id="3" name="Text Box 2"/>
          <p:cNvSpPr txBox="1"/>
          <p:nvPr/>
        </p:nvSpPr>
        <p:spPr>
          <a:xfrm>
            <a:off x="630555" y="1470660"/>
            <a:ext cx="4523740" cy="829945"/>
          </a:xfrm>
          <a:prstGeom prst="rect">
            <a:avLst/>
          </a:prstGeom>
          <a:noFill/>
        </p:spPr>
        <p:txBody>
          <a:bodyPr wrap="square" rtlCol="0">
            <a:spAutoFit/>
          </a:bodyPr>
          <a:lstStyle/>
          <a:p>
            <a:r>
              <a:rPr lang="vi-VN" altLang="en-US" sz="2400" b="1">
                <a:sym typeface="+mn-ea"/>
              </a:rPr>
              <a:t>Về phần thực hiện phần cứng</a:t>
            </a:r>
            <a:endParaRPr lang="en-US" altLang="en-US" sz="2400" b="1"/>
          </a:p>
          <a:p>
            <a:endParaRPr lang="en-US" sz="2400"/>
          </a:p>
        </p:txBody>
      </p:sp>
      <p:pic>
        <p:nvPicPr>
          <p:cNvPr id="5" name="Picture 4"/>
          <p:cNvPicPr/>
          <p:nvPr/>
        </p:nvPicPr>
        <p:blipFill>
          <a:blip r:embed="rId3"/>
          <a:stretch>
            <a:fillRect/>
          </a:stretch>
        </p:blipFill>
        <p:spPr>
          <a:xfrm>
            <a:off x="4478655" y="3596005"/>
            <a:ext cx="3942080" cy="2388870"/>
          </a:xfrm>
          <a:prstGeom prst="rect">
            <a:avLst/>
          </a:prstGeom>
        </p:spPr>
      </p:pic>
      <p:pic>
        <p:nvPicPr>
          <p:cNvPr id="6" name="Picture 5"/>
          <p:cNvPicPr>
            <a:picLocks noChangeAspect="1"/>
          </p:cNvPicPr>
          <p:nvPr/>
        </p:nvPicPr>
        <p:blipFill>
          <a:blip r:embed="rId4"/>
          <a:stretch>
            <a:fillRect/>
          </a:stretch>
        </p:blipFill>
        <p:spPr>
          <a:xfrm>
            <a:off x="843915" y="3596005"/>
            <a:ext cx="3384550" cy="24257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44</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lstStyle/>
          <a:p>
            <a:pPr indent="457200" algn="just"/>
            <a:endParaRPr lang="en-US" altLang="en-US" dirty="0"/>
          </a:p>
          <a:p>
            <a:pPr indent="457200" algn="just"/>
            <a:r>
              <a:rPr lang="vi-VN" altLang="en-US" sz="2000" b="1" dirty="0"/>
              <a:t>Hạn chế</a:t>
            </a:r>
          </a:p>
          <a:p>
            <a:pPr indent="457200" algn="just"/>
            <a:endParaRPr lang="vi-VN" altLang="en-US" sz="1600" dirty="0"/>
          </a:p>
          <a:p>
            <a:pPr indent="457200" algn="just"/>
            <a:r>
              <a:rPr lang="vi-VN" altLang="en-US" sz="1600" dirty="0"/>
              <a:t>Hai là, </a:t>
            </a:r>
            <a:r>
              <a:rPr lang="en-US" altLang="en-US" sz="1600" dirty="0" err="1">
                <a:sym typeface="+mn-ea"/>
              </a:rPr>
              <a:t>trong</a:t>
            </a:r>
            <a:r>
              <a:rPr lang="en-US" altLang="en-US" sz="1600" dirty="0">
                <a:sym typeface="+mn-ea"/>
              </a:rPr>
              <a:t> </a:t>
            </a:r>
            <a:r>
              <a:rPr lang="en-US" altLang="en-US" sz="1600" dirty="0" err="1">
                <a:sym typeface="+mn-ea"/>
              </a:rPr>
              <a:t>quá</a:t>
            </a:r>
            <a:r>
              <a:rPr lang="en-US" altLang="en-US" sz="1600" dirty="0">
                <a:sym typeface="+mn-ea"/>
              </a:rPr>
              <a:t> </a:t>
            </a:r>
            <a:r>
              <a:rPr lang="en-US" altLang="en-US" sz="1600" dirty="0" err="1">
                <a:sym typeface="+mn-ea"/>
              </a:rPr>
              <a:t>trình</a:t>
            </a:r>
            <a:r>
              <a:rPr lang="en-US" altLang="en-US" sz="1600" dirty="0">
                <a:sym typeface="+mn-ea"/>
              </a:rPr>
              <a:t> </a:t>
            </a:r>
            <a:r>
              <a:rPr lang="en-US" altLang="en-US" sz="1600" dirty="0" err="1">
                <a:sym typeface="+mn-ea"/>
              </a:rPr>
              <a:t>lựa</a:t>
            </a:r>
            <a:r>
              <a:rPr lang="en-US" altLang="en-US" sz="1600" dirty="0">
                <a:sym typeface="+mn-ea"/>
              </a:rPr>
              <a:t> </a:t>
            </a:r>
            <a:r>
              <a:rPr lang="en-US" altLang="en-US" sz="1600" dirty="0" err="1">
                <a:sym typeface="+mn-ea"/>
              </a:rPr>
              <a:t>chọn</a:t>
            </a:r>
            <a:r>
              <a:rPr lang="vi-VN" altLang="en-US" sz="1600" dirty="0">
                <a:sym typeface="+mn-ea"/>
              </a:rPr>
              <a:t> </a:t>
            </a:r>
            <a:r>
              <a:rPr lang="en-US" altLang="en-US" sz="1600" dirty="0" err="1">
                <a:sym typeface="+mn-ea"/>
              </a:rPr>
              <a:t>opamp</a:t>
            </a:r>
            <a:r>
              <a:rPr lang="en-US" altLang="en-US" sz="1600" dirty="0">
                <a:sym typeface="+mn-ea"/>
              </a:rPr>
              <a:t> </a:t>
            </a:r>
            <a:r>
              <a:rPr lang="en-US" altLang="en-US" sz="1600" dirty="0" err="1">
                <a:sym typeface="+mn-ea"/>
              </a:rPr>
              <a:t>để</a:t>
            </a:r>
            <a:r>
              <a:rPr lang="en-US" altLang="en-US" sz="1600" dirty="0">
                <a:sym typeface="+mn-ea"/>
              </a:rPr>
              <a:t> </a:t>
            </a:r>
            <a:r>
              <a:rPr lang="en-US" altLang="en-US" sz="1600" dirty="0" err="1">
                <a:sym typeface="+mn-ea"/>
              </a:rPr>
              <a:t>mô</a:t>
            </a:r>
            <a:r>
              <a:rPr lang="en-US" altLang="en-US" sz="1600" dirty="0">
                <a:sym typeface="+mn-ea"/>
              </a:rPr>
              <a:t> </a:t>
            </a:r>
            <a:r>
              <a:rPr lang="en-US" altLang="en-US" sz="1600" dirty="0" err="1">
                <a:sym typeface="+mn-ea"/>
              </a:rPr>
              <a:t>phỏng</a:t>
            </a:r>
            <a:r>
              <a:rPr lang="en-US" altLang="en-US" sz="1600" dirty="0">
                <a:sym typeface="+mn-ea"/>
              </a:rPr>
              <a:t> </a:t>
            </a:r>
            <a:r>
              <a:rPr lang="en-US" altLang="en-US" sz="1600" dirty="0" err="1">
                <a:sym typeface="+mn-ea"/>
              </a:rPr>
              <a:t>và</a:t>
            </a:r>
            <a:r>
              <a:rPr lang="en-US" altLang="en-US" sz="1600" dirty="0">
                <a:sym typeface="+mn-ea"/>
              </a:rPr>
              <a:t> </a:t>
            </a:r>
            <a:r>
              <a:rPr lang="en-US" altLang="en-US" sz="1600" dirty="0" err="1">
                <a:sym typeface="+mn-ea"/>
              </a:rPr>
              <a:t>sử</a:t>
            </a:r>
            <a:r>
              <a:rPr lang="en-US" altLang="en-US" sz="1600" dirty="0">
                <a:sym typeface="+mn-ea"/>
              </a:rPr>
              <a:t> </a:t>
            </a:r>
            <a:r>
              <a:rPr lang="en-US" altLang="en-US" sz="1600" dirty="0" err="1">
                <a:sym typeface="+mn-ea"/>
              </a:rPr>
              <a:t>dụng</a:t>
            </a:r>
            <a:r>
              <a:rPr lang="en-US" altLang="en-US" sz="1600" dirty="0">
                <a:sym typeface="+mn-ea"/>
              </a:rPr>
              <a:t>, </a:t>
            </a:r>
            <a:r>
              <a:rPr lang="en-US" altLang="en-US" sz="1600" dirty="0" err="1">
                <a:sym typeface="+mn-ea"/>
              </a:rPr>
              <a:t>nhóm</a:t>
            </a:r>
            <a:r>
              <a:rPr lang="en-US" altLang="en-US" sz="1600" dirty="0">
                <a:sym typeface="+mn-ea"/>
              </a:rPr>
              <a:t> </a:t>
            </a:r>
            <a:r>
              <a:rPr lang="en-US" altLang="en-US" sz="1600" dirty="0" err="1">
                <a:sym typeface="+mn-ea"/>
              </a:rPr>
              <a:t>dùng</a:t>
            </a:r>
            <a:r>
              <a:rPr lang="en-US" altLang="en-US" sz="1600" dirty="0">
                <a:sym typeface="+mn-ea"/>
              </a:rPr>
              <a:t> OPAMP INA333, </a:t>
            </a:r>
            <a:r>
              <a:rPr lang="en-US" altLang="en-US" sz="1600" dirty="0" err="1">
                <a:sym typeface="+mn-ea"/>
              </a:rPr>
              <a:t>khi</a:t>
            </a:r>
            <a:r>
              <a:rPr lang="en-US" altLang="en-US" sz="1600" dirty="0">
                <a:sym typeface="+mn-ea"/>
              </a:rPr>
              <a:t> </a:t>
            </a:r>
            <a:r>
              <a:rPr lang="en-US" altLang="en-US" sz="1600" dirty="0" err="1">
                <a:sym typeface="+mn-ea"/>
              </a:rPr>
              <a:t>mô</a:t>
            </a:r>
            <a:r>
              <a:rPr lang="en-US" altLang="en-US" sz="1600" dirty="0">
                <a:sym typeface="+mn-ea"/>
              </a:rPr>
              <a:t> </a:t>
            </a:r>
            <a:r>
              <a:rPr lang="en-US" altLang="en-US" sz="1600" dirty="0" err="1">
                <a:sym typeface="+mn-ea"/>
              </a:rPr>
              <a:t>phỏng</a:t>
            </a:r>
            <a:r>
              <a:rPr lang="en-US" altLang="en-US" sz="1600" dirty="0">
                <a:sym typeface="+mn-ea"/>
              </a:rPr>
              <a:t> </a:t>
            </a:r>
            <a:r>
              <a:rPr lang="en-US" altLang="en-US" sz="1600" dirty="0" err="1">
                <a:sym typeface="+mn-ea"/>
              </a:rPr>
              <a:t>để</a:t>
            </a:r>
            <a:r>
              <a:rPr lang="vi-VN" altLang="en-US" sz="1600" dirty="0">
                <a:sym typeface="+mn-ea"/>
              </a:rPr>
              <a:t> </a:t>
            </a:r>
            <a:r>
              <a:rPr lang="en-US" altLang="en-US" sz="1600" dirty="0" err="1">
                <a:sym typeface="+mn-ea"/>
              </a:rPr>
              <a:t>đạt</a:t>
            </a:r>
            <a:r>
              <a:rPr lang="en-US" altLang="en-US" sz="1600" dirty="0">
                <a:sym typeface="+mn-ea"/>
              </a:rPr>
              <a:t> </a:t>
            </a:r>
            <a:r>
              <a:rPr lang="en-US" altLang="en-US" sz="1600" dirty="0" err="1">
                <a:sym typeface="+mn-ea"/>
              </a:rPr>
              <a:t>được</a:t>
            </a:r>
            <a:r>
              <a:rPr lang="en-US" altLang="en-US" sz="1600" dirty="0">
                <a:sym typeface="+mn-ea"/>
              </a:rPr>
              <a:t> </a:t>
            </a:r>
            <a:r>
              <a:rPr lang="en-US" altLang="en-US" sz="1600" dirty="0" err="1">
                <a:sym typeface="+mn-ea"/>
              </a:rPr>
              <a:t>hiệu</a:t>
            </a:r>
            <a:r>
              <a:rPr lang="en-US" altLang="en-US" sz="1600" dirty="0">
                <a:sym typeface="+mn-ea"/>
              </a:rPr>
              <a:t> </a:t>
            </a:r>
            <a:r>
              <a:rPr lang="en-US" altLang="en-US" sz="1600" dirty="0" err="1">
                <a:sym typeface="+mn-ea"/>
              </a:rPr>
              <a:t>quả</a:t>
            </a:r>
            <a:r>
              <a:rPr lang="en-US" altLang="en-US" sz="1600" dirty="0">
                <a:sym typeface="+mn-ea"/>
              </a:rPr>
              <a:t> </a:t>
            </a:r>
            <a:r>
              <a:rPr lang="en-US" altLang="en-US" sz="1600" dirty="0" err="1">
                <a:sym typeface="+mn-ea"/>
              </a:rPr>
              <a:t>mong</a:t>
            </a:r>
            <a:r>
              <a:rPr lang="en-US" altLang="en-US" sz="1600" dirty="0">
                <a:sym typeface="+mn-ea"/>
              </a:rPr>
              <a:t> </a:t>
            </a:r>
            <a:r>
              <a:rPr lang="en-US" altLang="en-US" sz="1600" dirty="0" err="1">
                <a:sym typeface="+mn-ea"/>
              </a:rPr>
              <a:t>muốn</a:t>
            </a:r>
            <a:r>
              <a:rPr lang="en-US" altLang="en-US" sz="1600" dirty="0">
                <a:sym typeface="+mn-ea"/>
              </a:rPr>
              <a:t> </a:t>
            </a:r>
            <a:r>
              <a:rPr lang="en-US" altLang="en-US" sz="1600" dirty="0" err="1">
                <a:sym typeface="+mn-ea"/>
              </a:rPr>
              <a:t>nhóm</a:t>
            </a:r>
            <a:r>
              <a:rPr lang="en-US" altLang="en-US" sz="1600" dirty="0">
                <a:sym typeface="+mn-ea"/>
              </a:rPr>
              <a:t> </a:t>
            </a:r>
            <a:r>
              <a:rPr lang="en-US" altLang="en-US" sz="1600" dirty="0" err="1">
                <a:sym typeface="+mn-ea"/>
              </a:rPr>
              <a:t>đã</a:t>
            </a:r>
            <a:r>
              <a:rPr lang="en-US" altLang="en-US" sz="1600" dirty="0">
                <a:sym typeface="+mn-ea"/>
              </a:rPr>
              <a:t> </a:t>
            </a:r>
            <a:r>
              <a:rPr lang="en-US" altLang="en-US" sz="1600" dirty="0" err="1">
                <a:sym typeface="+mn-ea"/>
              </a:rPr>
              <a:t>cấp</a:t>
            </a:r>
            <a:r>
              <a:rPr lang="en-US" altLang="en-US" sz="1600" dirty="0">
                <a:sym typeface="+mn-ea"/>
              </a:rPr>
              <a:t> </a:t>
            </a:r>
            <a:r>
              <a:rPr lang="en-US" altLang="en-US" sz="1600" dirty="0" err="1">
                <a:sym typeface="+mn-ea"/>
              </a:rPr>
              <a:t>nguồn</a:t>
            </a:r>
            <a:r>
              <a:rPr lang="en-US" altLang="en-US" sz="1600" dirty="0">
                <a:sym typeface="+mn-ea"/>
              </a:rPr>
              <a:t> </a:t>
            </a:r>
            <a:r>
              <a:rPr lang="en-US" altLang="en-US" sz="1600" dirty="0" err="1">
                <a:sym typeface="+mn-ea"/>
              </a:rPr>
              <a:t>cho</a:t>
            </a:r>
            <a:r>
              <a:rPr lang="en-US" altLang="en-US" sz="1600" dirty="0">
                <a:sym typeface="+mn-ea"/>
              </a:rPr>
              <a:t> </a:t>
            </a:r>
            <a:r>
              <a:rPr lang="en-US" altLang="en-US" sz="1600" dirty="0" err="1">
                <a:sym typeface="+mn-ea"/>
              </a:rPr>
              <a:t>opamp</a:t>
            </a:r>
            <a:r>
              <a:rPr lang="en-US" altLang="en-US" sz="1600" dirty="0">
                <a:sym typeface="+mn-ea"/>
              </a:rPr>
              <a:t> </a:t>
            </a:r>
            <a:r>
              <a:rPr lang="en-US" altLang="en-US" sz="1600" dirty="0" err="1">
                <a:sym typeface="+mn-ea"/>
              </a:rPr>
              <a:t>là</a:t>
            </a:r>
            <a:r>
              <a:rPr lang="en-US" altLang="en-US" sz="1600" dirty="0">
                <a:sym typeface="+mn-ea"/>
              </a:rPr>
              <a:t> 12V </a:t>
            </a:r>
            <a:r>
              <a:rPr lang="en-US" altLang="en-US" sz="1600" dirty="0" err="1">
                <a:sym typeface="+mn-ea"/>
              </a:rPr>
              <a:t>và</a:t>
            </a:r>
            <a:r>
              <a:rPr lang="en-US" altLang="en-US" sz="1600" dirty="0">
                <a:sym typeface="+mn-ea"/>
              </a:rPr>
              <a:t> -5V, </a:t>
            </a:r>
            <a:r>
              <a:rPr lang="en-US" altLang="en-US" sz="1600" dirty="0" err="1">
                <a:sym typeface="+mn-ea"/>
              </a:rPr>
              <a:t>kết</a:t>
            </a:r>
            <a:r>
              <a:rPr lang="vi-VN" altLang="en-US" sz="1600" dirty="0">
                <a:sym typeface="+mn-ea"/>
              </a:rPr>
              <a:t> </a:t>
            </a:r>
            <a:r>
              <a:rPr lang="en-US" altLang="en-US" sz="1600" dirty="0" err="1">
                <a:sym typeface="+mn-ea"/>
              </a:rPr>
              <a:t>quả</a:t>
            </a:r>
            <a:r>
              <a:rPr lang="en-US" altLang="en-US" sz="1600" dirty="0">
                <a:sym typeface="+mn-ea"/>
              </a:rPr>
              <a:t> </a:t>
            </a:r>
            <a:r>
              <a:rPr lang="en-US" altLang="en-US" sz="1600" dirty="0" err="1">
                <a:sym typeface="+mn-ea"/>
              </a:rPr>
              <a:t>mô</a:t>
            </a:r>
            <a:r>
              <a:rPr lang="en-US" altLang="en-US" sz="1600" dirty="0">
                <a:sym typeface="+mn-ea"/>
              </a:rPr>
              <a:t> </a:t>
            </a:r>
            <a:r>
              <a:rPr lang="en-US" altLang="en-US" sz="1600" dirty="0" err="1">
                <a:sym typeface="+mn-ea"/>
              </a:rPr>
              <a:t>phỏng</a:t>
            </a:r>
            <a:r>
              <a:rPr lang="en-US" altLang="en-US" sz="1600" dirty="0">
                <a:sym typeface="+mn-ea"/>
              </a:rPr>
              <a:t> </a:t>
            </a:r>
            <a:r>
              <a:rPr lang="en-US" altLang="en-US" sz="1600" dirty="0" err="1">
                <a:sym typeface="+mn-ea"/>
              </a:rPr>
              <a:t>diễn</a:t>
            </a:r>
            <a:r>
              <a:rPr lang="en-US" altLang="en-US" sz="1600" dirty="0">
                <a:sym typeface="+mn-ea"/>
              </a:rPr>
              <a:t> ra </a:t>
            </a:r>
            <a:r>
              <a:rPr lang="en-US" altLang="en-US" sz="1600" dirty="0" err="1">
                <a:sym typeface="+mn-ea"/>
              </a:rPr>
              <a:t>suôn</a:t>
            </a:r>
            <a:r>
              <a:rPr lang="en-US" altLang="en-US" sz="1600" dirty="0">
                <a:sym typeface="+mn-ea"/>
              </a:rPr>
              <a:t> </a:t>
            </a:r>
            <a:r>
              <a:rPr lang="en-US" altLang="en-US" sz="1600" dirty="0" err="1">
                <a:sym typeface="+mn-ea"/>
              </a:rPr>
              <a:t>sẻ</a:t>
            </a:r>
            <a:r>
              <a:rPr lang="en-US" altLang="en-US" sz="1600" dirty="0">
                <a:sym typeface="+mn-ea"/>
              </a:rPr>
              <a:t> </a:t>
            </a:r>
            <a:r>
              <a:rPr lang="en-US" altLang="en-US" sz="1600" dirty="0" err="1">
                <a:sym typeface="+mn-ea"/>
              </a:rPr>
              <a:t>đã</a:t>
            </a:r>
            <a:r>
              <a:rPr lang="en-US" altLang="en-US" sz="1600" dirty="0">
                <a:sym typeface="+mn-ea"/>
              </a:rPr>
              <a:t> </a:t>
            </a:r>
            <a:r>
              <a:rPr lang="en-US" altLang="en-US" sz="1600" dirty="0" err="1">
                <a:sym typeface="+mn-ea"/>
              </a:rPr>
              <a:t>được</a:t>
            </a:r>
            <a:r>
              <a:rPr lang="en-US" altLang="en-US" sz="1600" dirty="0">
                <a:sym typeface="+mn-ea"/>
              </a:rPr>
              <a:t> </a:t>
            </a:r>
            <a:r>
              <a:rPr lang="en-US" altLang="en-US" sz="1600" dirty="0" err="1">
                <a:sym typeface="+mn-ea"/>
              </a:rPr>
              <a:t>thể</a:t>
            </a:r>
            <a:r>
              <a:rPr lang="en-US" altLang="en-US" sz="1600" dirty="0">
                <a:sym typeface="+mn-ea"/>
              </a:rPr>
              <a:t> </a:t>
            </a:r>
            <a:r>
              <a:rPr lang="en-US" altLang="en-US" sz="1600" dirty="0" err="1">
                <a:sym typeface="+mn-ea"/>
              </a:rPr>
              <a:t>hiện</a:t>
            </a:r>
            <a:r>
              <a:rPr lang="en-US" altLang="en-US" sz="1600" dirty="0">
                <a:sym typeface="+mn-ea"/>
              </a:rPr>
              <a:t> ở </a:t>
            </a:r>
            <a:r>
              <a:rPr lang="en-US" altLang="en-US" sz="1600" dirty="0" err="1">
                <a:sym typeface="+mn-ea"/>
              </a:rPr>
              <a:t>chương</a:t>
            </a:r>
            <a:r>
              <a:rPr lang="en-US" altLang="en-US" sz="1600" dirty="0">
                <a:sym typeface="+mn-ea"/>
              </a:rPr>
              <a:t> </a:t>
            </a:r>
            <a:r>
              <a:rPr lang="en-US" altLang="en-US" sz="1600" dirty="0" err="1">
                <a:sym typeface="+mn-ea"/>
              </a:rPr>
              <a:t>trước</a:t>
            </a:r>
            <a:r>
              <a:rPr lang="en-US" altLang="en-US" sz="1600" dirty="0">
                <a:sym typeface="+mn-ea"/>
              </a:rPr>
              <a:t>, </a:t>
            </a:r>
            <a:r>
              <a:rPr lang="en-US" altLang="en-US" sz="1600" dirty="0" err="1">
                <a:sym typeface="+mn-ea"/>
              </a:rPr>
              <a:t>trong</a:t>
            </a:r>
            <a:r>
              <a:rPr lang="en-US" altLang="en-US" sz="1600" dirty="0">
                <a:sym typeface="+mn-ea"/>
              </a:rPr>
              <a:t> </a:t>
            </a:r>
            <a:r>
              <a:rPr lang="en-US" altLang="en-US" sz="1600" dirty="0" err="1">
                <a:sym typeface="+mn-ea"/>
              </a:rPr>
              <a:t>quá</a:t>
            </a:r>
            <a:r>
              <a:rPr lang="en-US" altLang="en-US" sz="1600" dirty="0">
                <a:sym typeface="+mn-ea"/>
              </a:rPr>
              <a:t> </a:t>
            </a:r>
            <a:r>
              <a:rPr lang="en-US" altLang="en-US" sz="1600" dirty="0" err="1">
                <a:sym typeface="+mn-ea"/>
              </a:rPr>
              <a:t>trình</a:t>
            </a:r>
            <a:r>
              <a:rPr lang="vi-VN" altLang="en-US" sz="1600" dirty="0">
                <a:sym typeface="+mn-ea"/>
              </a:rPr>
              <a:t> </a:t>
            </a:r>
            <a:r>
              <a:rPr lang="en-US" altLang="en-US" sz="1600" dirty="0" err="1">
                <a:sym typeface="+mn-ea"/>
              </a:rPr>
              <a:t>thiết</a:t>
            </a:r>
            <a:r>
              <a:rPr lang="en-US" altLang="en-US" sz="1600" dirty="0">
                <a:sym typeface="+mn-ea"/>
              </a:rPr>
              <a:t> </a:t>
            </a:r>
            <a:r>
              <a:rPr lang="en-US" altLang="en-US" sz="1600" dirty="0" err="1">
                <a:sym typeface="+mn-ea"/>
              </a:rPr>
              <a:t>kế</a:t>
            </a:r>
            <a:r>
              <a:rPr lang="en-US" altLang="en-US" sz="1600" dirty="0">
                <a:sym typeface="+mn-ea"/>
              </a:rPr>
              <a:t> </a:t>
            </a:r>
            <a:r>
              <a:rPr lang="en-US" altLang="en-US" sz="1600" dirty="0" err="1">
                <a:sym typeface="+mn-ea"/>
              </a:rPr>
              <a:t>phần</a:t>
            </a:r>
            <a:r>
              <a:rPr lang="en-US" altLang="en-US" sz="1600" dirty="0">
                <a:sym typeface="+mn-ea"/>
              </a:rPr>
              <a:t> </a:t>
            </a:r>
            <a:r>
              <a:rPr lang="en-US" altLang="en-US" sz="1600" dirty="0" err="1">
                <a:sym typeface="+mn-ea"/>
              </a:rPr>
              <a:t>cứng</a:t>
            </a:r>
            <a:r>
              <a:rPr lang="en-US" altLang="en-US" sz="1600" dirty="0">
                <a:sym typeface="+mn-ea"/>
              </a:rPr>
              <a:t> </a:t>
            </a:r>
            <a:r>
              <a:rPr lang="en-US" altLang="en-US" sz="1600" dirty="0" err="1">
                <a:sym typeface="+mn-ea"/>
              </a:rPr>
              <a:t>thực</a:t>
            </a:r>
            <a:r>
              <a:rPr lang="en-US" altLang="en-US" sz="1600" dirty="0">
                <a:sym typeface="+mn-ea"/>
              </a:rPr>
              <a:t> </a:t>
            </a:r>
            <a:r>
              <a:rPr lang="en-US" altLang="en-US" sz="1600" dirty="0" err="1">
                <a:sym typeface="+mn-ea"/>
              </a:rPr>
              <a:t>tế</a:t>
            </a:r>
            <a:r>
              <a:rPr lang="en-US" altLang="en-US" sz="1600" dirty="0">
                <a:sym typeface="+mn-ea"/>
              </a:rPr>
              <a:t> </a:t>
            </a:r>
            <a:r>
              <a:rPr lang="en-US" altLang="en-US" sz="1600" dirty="0" err="1">
                <a:sym typeface="+mn-ea"/>
              </a:rPr>
              <a:t>nhóm</a:t>
            </a:r>
            <a:r>
              <a:rPr lang="en-US" altLang="en-US" sz="1600" dirty="0">
                <a:sym typeface="+mn-ea"/>
              </a:rPr>
              <a:t> </a:t>
            </a:r>
            <a:r>
              <a:rPr lang="en-US" altLang="en-US" sz="1600" dirty="0" err="1">
                <a:sym typeface="+mn-ea"/>
              </a:rPr>
              <a:t>đã</a:t>
            </a:r>
            <a:r>
              <a:rPr lang="en-US" altLang="en-US" sz="1600" dirty="0">
                <a:sym typeface="+mn-ea"/>
              </a:rPr>
              <a:t> </a:t>
            </a:r>
            <a:r>
              <a:rPr lang="en-US" altLang="en-US" sz="1600" dirty="0" err="1">
                <a:sym typeface="+mn-ea"/>
              </a:rPr>
              <a:t>sơ</a:t>
            </a:r>
            <a:r>
              <a:rPr lang="en-US" altLang="en-US" sz="1600" dirty="0">
                <a:sym typeface="+mn-ea"/>
              </a:rPr>
              <a:t> </a:t>
            </a:r>
            <a:r>
              <a:rPr lang="en-US" altLang="en-US" sz="1600" dirty="0" err="1">
                <a:sym typeface="+mn-ea"/>
              </a:rPr>
              <a:t>suất</a:t>
            </a:r>
            <a:r>
              <a:rPr lang="en-US" altLang="en-US" sz="1600" dirty="0">
                <a:sym typeface="+mn-ea"/>
              </a:rPr>
              <a:t> </a:t>
            </a:r>
            <a:r>
              <a:rPr lang="en-US" altLang="en-US" sz="1600" dirty="0" err="1">
                <a:sym typeface="+mn-ea"/>
              </a:rPr>
              <a:t>trong</a:t>
            </a:r>
            <a:r>
              <a:rPr lang="en-US" altLang="en-US" sz="1600" dirty="0">
                <a:sym typeface="+mn-ea"/>
              </a:rPr>
              <a:t> </a:t>
            </a:r>
            <a:r>
              <a:rPr lang="en-US" altLang="en-US" sz="1600" dirty="0" err="1">
                <a:sym typeface="+mn-ea"/>
              </a:rPr>
              <a:t>việc</a:t>
            </a:r>
            <a:r>
              <a:rPr lang="en-US" altLang="en-US" sz="1600" dirty="0">
                <a:sym typeface="+mn-ea"/>
              </a:rPr>
              <a:t> </a:t>
            </a:r>
            <a:r>
              <a:rPr lang="en-US" altLang="en-US" sz="1600" dirty="0" err="1">
                <a:sym typeface="+mn-ea"/>
              </a:rPr>
              <a:t>xem</a:t>
            </a:r>
            <a:r>
              <a:rPr lang="en-US" altLang="en-US" sz="1600" dirty="0">
                <a:sym typeface="+mn-ea"/>
              </a:rPr>
              <a:t> </a:t>
            </a:r>
            <a:r>
              <a:rPr lang="en-US" altLang="en-US" sz="1600" dirty="0" err="1">
                <a:sym typeface="+mn-ea"/>
              </a:rPr>
              <a:t>xét</a:t>
            </a:r>
            <a:r>
              <a:rPr lang="en-US" altLang="en-US" sz="1600" dirty="0">
                <a:sym typeface="+mn-ea"/>
              </a:rPr>
              <a:t> </a:t>
            </a:r>
            <a:r>
              <a:rPr lang="en-US" altLang="en-US" sz="1600" dirty="0" err="1">
                <a:sym typeface="+mn-ea"/>
              </a:rPr>
              <a:t>nguồn</a:t>
            </a:r>
            <a:r>
              <a:rPr lang="en-US" altLang="en-US" sz="1600" dirty="0">
                <a:sym typeface="+mn-ea"/>
              </a:rPr>
              <a:t> </a:t>
            </a:r>
            <a:r>
              <a:rPr lang="en-US" altLang="en-US" sz="1600" dirty="0" err="1">
                <a:sym typeface="+mn-ea"/>
              </a:rPr>
              <a:t>cấp</a:t>
            </a:r>
            <a:r>
              <a:rPr lang="en-US" altLang="en-US" sz="1600" dirty="0">
                <a:sym typeface="+mn-ea"/>
              </a:rPr>
              <a:t> </a:t>
            </a:r>
            <a:r>
              <a:rPr lang="en-US" altLang="en-US" sz="1600" dirty="0" err="1">
                <a:sym typeface="+mn-ea"/>
              </a:rPr>
              <a:t>cho</a:t>
            </a:r>
            <a:r>
              <a:rPr lang="vi-VN" altLang="en-US" sz="1600" dirty="0">
                <a:sym typeface="+mn-ea"/>
              </a:rPr>
              <a:t> </a:t>
            </a:r>
            <a:r>
              <a:rPr lang="en-US" altLang="en-US" sz="1600" dirty="0">
                <a:sym typeface="+mn-ea"/>
              </a:rPr>
              <a:t>INA333 </a:t>
            </a:r>
            <a:r>
              <a:rPr lang="en-US" altLang="en-US" sz="1600" dirty="0" err="1">
                <a:sym typeface="+mn-ea"/>
              </a:rPr>
              <a:t>dẫn</a:t>
            </a:r>
            <a:r>
              <a:rPr lang="en-US" altLang="en-US" sz="1600" dirty="0">
                <a:sym typeface="+mn-ea"/>
              </a:rPr>
              <a:t> </a:t>
            </a:r>
            <a:r>
              <a:rPr lang="en-US" altLang="en-US" sz="1600" dirty="0" err="1">
                <a:sym typeface="+mn-ea"/>
              </a:rPr>
              <a:t>đến</a:t>
            </a:r>
            <a:r>
              <a:rPr lang="en-US" altLang="en-US" sz="1600" dirty="0">
                <a:sym typeface="+mn-ea"/>
              </a:rPr>
              <a:t> </a:t>
            </a:r>
            <a:r>
              <a:rPr lang="en-US" altLang="en-US" sz="1600" dirty="0" err="1">
                <a:sym typeface="+mn-ea"/>
              </a:rPr>
              <a:t>kết</a:t>
            </a:r>
            <a:r>
              <a:rPr lang="en-US" altLang="en-US" sz="1600" dirty="0">
                <a:sym typeface="+mn-ea"/>
              </a:rPr>
              <a:t> </a:t>
            </a:r>
            <a:r>
              <a:rPr lang="en-US" altLang="en-US" sz="1600" dirty="0" err="1">
                <a:sym typeface="+mn-ea"/>
              </a:rPr>
              <a:t>quả</a:t>
            </a:r>
            <a:r>
              <a:rPr lang="en-US" altLang="en-US" sz="1600" dirty="0">
                <a:sym typeface="+mn-ea"/>
              </a:rPr>
              <a:t> </a:t>
            </a:r>
            <a:r>
              <a:rPr lang="en-US" altLang="en-US" sz="1600" dirty="0" err="1">
                <a:sym typeface="+mn-ea"/>
              </a:rPr>
              <a:t>đo</a:t>
            </a:r>
            <a:r>
              <a:rPr lang="en-US" altLang="en-US" sz="1600" dirty="0">
                <a:sym typeface="+mn-ea"/>
              </a:rPr>
              <a:t> </a:t>
            </a:r>
            <a:r>
              <a:rPr lang="en-US" altLang="en-US" sz="1600" dirty="0" err="1">
                <a:sym typeface="+mn-ea"/>
              </a:rPr>
              <a:t>đạc</a:t>
            </a:r>
            <a:r>
              <a:rPr lang="en-US" altLang="en-US" sz="1600" dirty="0">
                <a:sym typeface="+mn-ea"/>
              </a:rPr>
              <a:t> </a:t>
            </a:r>
            <a:r>
              <a:rPr lang="en-US" altLang="en-US" sz="1600" dirty="0" err="1">
                <a:sym typeface="+mn-ea"/>
              </a:rPr>
              <a:t>không</a:t>
            </a:r>
            <a:r>
              <a:rPr lang="en-US" altLang="en-US" sz="1600" dirty="0">
                <a:sym typeface="+mn-ea"/>
              </a:rPr>
              <a:t> </a:t>
            </a:r>
            <a:r>
              <a:rPr lang="en-US" altLang="en-US" sz="1600" dirty="0" err="1">
                <a:sym typeface="+mn-ea"/>
              </a:rPr>
              <a:t>đúng</a:t>
            </a:r>
            <a:r>
              <a:rPr lang="vi-VN" altLang="en-US" sz="1600" dirty="0">
                <a:sym typeface="+mn-ea"/>
              </a:rPr>
              <a:t>.</a:t>
            </a:r>
          </a:p>
          <a:p>
            <a:pPr indent="457200" algn="just"/>
            <a:endParaRPr lang="vi-VN" altLang="en-US" sz="1600" dirty="0"/>
          </a:p>
          <a:p>
            <a:pPr indent="457200" algn="just"/>
            <a:endParaRPr lang="vi-VN" altLang="en-US" dirty="0"/>
          </a:p>
          <a:p>
            <a:pPr indent="457200" algn="just"/>
            <a:endParaRPr lang="vi-VN" altLang="en-US" dirty="0"/>
          </a:p>
          <a:p>
            <a:pPr indent="457200" algn="just"/>
            <a:endParaRPr lang="en-US" altLang="en-US" dirty="0"/>
          </a:p>
          <a:p>
            <a:pPr indent="457200" algn="just"/>
            <a:endParaRPr lang="en-US" altLang="en-US" dirty="0"/>
          </a:p>
        </p:txBody>
      </p:sp>
      <p:sp>
        <p:nvSpPr>
          <p:cNvPr id="7" name="Text Box 0"/>
          <p:cNvSpPr txBox="1"/>
          <p:nvPr/>
        </p:nvSpPr>
        <p:spPr>
          <a:xfrm>
            <a:off x="1180465" y="1369060"/>
            <a:ext cx="3048000" cy="306705"/>
          </a:xfrm>
          <a:prstGeom prst="rect">
            <a:avLst/>
          </a:prstGeom>
          <a:noFill/>
        </p:spPr>
        <p:txBody>
          <a:bodyPr wrap="square" rtlCol="0">
            <a:spAutoFit/>
          </a:bodyPr>
          <a:lstStyle/>
          <a:p>
            <a:endParaRPr lang="en-US"/>
          </a:p>
        </p:txBody>
      </p:sp>
      <p:sp>
        <p:nvSpPr>
          <p:cNvPr id="3" name="Text Box 2"/>
          <p:cNvSpPr txBox="1"/>
          <p:nvPr/>
        </p:nvSpPr>
        <p:spPr>
          <a:xfrm>
            <a:off x="630555" y="1470660"/>
            <a:ext cx="4523740" cy="829945"/>
          </a:xfrm>
          <a:prstGeom prst="rect">
            <a:avLst/>
          </a:prstGeom>
          <a:noFill/>
        </p:spPr>
        <p:txBody>
          <a:bodyPr wrap="square" rtlCol="0">
            <a:spAutoFit/>
          </a:bodyPr>
          <a:lstStyle/>
          <a:p>
            <a:r>
              <a:rPr lang="vi-VN" altLang="en-US" sz="2400" b="1">
                <a:sym typeface="+mn-ea"/>
              </a:rPr>
              <a:t>Về phần thực hiện phần cứng</a:t>
            </a:r>
            <a:endParaRPr lang="en-US" altLang="en-US" sz="2400" b="1"/>
          </a:p>
          <a:p>
            <a:endParaRPr lang="en-US" sz="2400"/>
          </a:p>
        </p:txBody>
      </p:sp>
      <p:pic>
        <p:nvPicPr>
          <p:cNvPr id="5" name="Picture 4"/>
          <p:cNvPicPr/>
          <p:nvPr/>
        </p:nvPicPr>
        <p:blipFill>
          <a:blip r:embed="rId3"/>
          <a:stretch>
            <a:fillRect/>
          </a:stretch>
        </p:blipFill>
        <p:spPr>
          <a:xfrm>
            <a:off x="5517515" y="4395470"/>
            <a:ext cx="3086100" cy="1806575"/>
          </a:xfrm>
          <a:prstGeom prst="rect">
            <a:avLst/>
          </a:prstGeom>
        </p:spPr>
      </p:pic>
      <p:pic>
        <p:nvPicPr>
          <p:cNvPr id="6" name="Picture 5"/>
          <p:cNvPicPr>
            <a:picLocks noChangeAspect="1"/>
          </p:cNvPicPr>
          <p:nvPr/>
        </p:nvPicPr>
        <p:blipFill>
          <a:blip r:embed="rId4"/>
          <a:stretch>
            <a:fillRect/>
          </a:stretch>
        </p:blipFill>
        <p:spPr>
          <a:xfrm>
            <a:off x="314960" y="4395470"/>
            <a:ext cx="5154295" cy="18065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45</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lstStyle/>
          <a:p>
            <a:pPr indent="457200" algn="just"/>
            <a:endParaRPr lang="en-US" altLang="en-US"/>
          </a:p>
          <a:p>
            <a:pPr indent="457200" algn="just"/>
            <a:r>
              <a:rPr lang="vi-VN" altLang="en-US" sz="2000" b="1"/>
              <a:t>Khắc phục hạn chế</a:t>
            </a:r>
          </a:p>
          <a:p>
            <a:pPr indent="457200" algn="just"/>
            <a:endParaRPr lang="en-US" altLang="en-US"/>
          </a:p>
          <a:p>
            <a:pPr indent="457200" algn="just"/>
            <a:r>
              <a:rPr lang="vi-VN" altLang="en-US" sz="1600"/>
              <a:t>Về lỗi</a:t>
            </a:r>
            <a:r>
              <a:rPr lang="en-US" altLang="en-US" sz="1600"/>
              <a:t> thực hiện sai việc kết nối 1 dây ở</a:t>
            </a:r>
            <a:r>
              <a:rPr lang="vi-VN" altLang="en-US" sz="1600"/>
              <a:t> </a:t>
            </a:r>
            <a:r>
              <a:rPr lang="en-US" altLang="en-US" sz="1600"/>
              <a:t>vị trí mạch chuyển đổi áp sang dòng </a:t>
            </a:r>
            <a:r>
              <a:rPr lang="vi-VN" altLang="en-US" sz="1600"/>
              <a:t>dẫn đến sai giá trị đo đạc, nhóm đã lựa chọn giải pháp cắt đường mạch và nối dây ngoài, tuy cách giải quyết làm board không được thẩm mĩ nhưng kết quả đo đạc lại đúng như mong đợi</a:t>
            </a:r>
          </a:p>
          <a:p>
            <a:pPr indent="457200" algn="just"/>
            <a:endParaRPr lang="vi-VN" altLang="en-US" sz="1600"/>
          </a:p>
          <a:p>
            <a:pPr indent="457200" algn="just"/>
            <a:r>
              <a:rPr lang="vi-VN" altLang="en-US" sz="1600"/>
              <a:t>Về lỗi cấp sai nguồn cho INA333, nhóm đã tiến hành nối dây và cấp lại nguồn cho INA333, không dùng 12V và -5V như trên thiết kế mà nhóm chỉ dùng 5V và GND, để làm được điều này nhóm bắt buộc phải nối dây bên ngoài.</a:t>
            </a:r>
            <a:endParaRPr lang="vi-VN" altLang="en-US"/>
          </a:p>
          <a:p>
            <a:pPr indent="457200" algn="just"/>
            <a:endParaRPr lang="vi-VN" altLang="en-US"/>
          </a:p>
          <a:p>
            <a:pPr indent="457200" algn="just"/>
            <a:endParaRPr lang="en-US" altLang="en-US"/>
          </a:p>
          <a:p>
            <a:pPr indent="457200" algn="just"/>
            <a:endParaRPr lang="en-US" altLang="en-US"/>
          </a:p>
        </p:txBody>
      </p:sp>
      <p:sp>
        <p:nvSpPr>
          <p:cNvPr id="5" name="Text Box 0"/>
          <p:cNvSpPr txBox="1"/>
          <p:nvPr/>
        </p:nvSpPr>
        <p:spPr>
          <a:xfrm>
            <a:off x="1180465" y="1369060"/>
            <a:ext cx="3048000" cy="306705"/>
          </a:xfrm>
          <a:prstGeom prst="rect">
            <a:avLst/>
          </a:prstGeom>
          <a:noFill/>
        </p:spPr>
        <p:txBody>
          <a:bodyPr wrap="square" rtlCol="0">
            <a:spAutoFit/>
          </a:bodyPr>
          <a:lstStyle/>
          <a:p>
            <a:endParaRPr lang="en-US"/>
          </a:p>
        </p:txBody>
      </p:sp>
      <p:sp>
        <p:nvSpPr>
          <p:cNvPr id="3" name="Text Box 2"/>
          <p:cNvSpPr txBox="1"/>
          <p:nvPr/>
        </p:nvSpPr>
        <p:spPr>
          <a:xfrm>
            <a:off x="630555" y="1470660"/>
            <a:ext cx="4523740" cy="829945"/>
          </a:xfrm>
          <a:prstGeom prst="rect">
            <a:avLst/>
          </a:prstGeom>
          <a:noFill/>
        </p:spPr>
        <p:txBody>
          <a:bodyPr wrap="square" rtlCol="0">
            <a:spAutoFit/>
          </a:bodyPr>
          <a:lstStyle/>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0"/>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46</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 name="Google Shape;235;p10"/>
          <p:cNvSpPr txBox="1"/>
          <p:nvPr/>
        </p:nvSpPr>
        <p:spPr>
          <a:xfrm>
            <a:off x="0" y="838200"/>
            <a:ext cx="9144000"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6" name="Google Shape;236;p10"/>
          <p:cNvSpPr txBox="1"/>
          <p:nvPr/>
        </p:nvSpPr>
        <p:spPr>
          <a:xfrm>
            <a:off x="-78105" y="2367915"/>
            <a:ext cx="9300845" cy="21215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76C7"/>
              </a:buClr>
              <a:buSzPts val="9600"/>
              <a:buFont typeface="Arial" panose="020B0604020202020204"/>
              <a:buNone/>
            </a:pPr>
            <a:r>
              <a:rPr 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CẢM ƠN</a:t>
            </a: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 THẦY </a:t>
            </a:r>
          </a:p>
          <a:p>
            <a:pPr marL="0" marR="0" lvl="0" indent="0" algn="ctr" rtl="0">
              <a:lnSpc>
                <a:spcPct val="100000"/>
              </a:lnSpc>
              <a:spcBef>
                <a:spcPts val="0"/>
              </a:spcBef>
              <a:spcAft>
                <a:spcPts val="0"/>
              </a:spcAft>
              <a:buClr>
                <a:srgbClr val="3376C7"/>
              </a:buClr>
              <a:buSzPts val="9600"/>
              <a:buFont typeface="Arial" panose="020B0604020202020204"/>
              <a:buNone/>
            </a:pP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ĐÃ LẮNG NGHE </a:t>
            </a:r>
          </a:p>
          <a:p>
            <a:pPr marL="0" marR="0" lvl="0" indent="0" algn="ctr" rtl="0">
              <a:lnSpc>
                <a:spcPct val="100000"/>
              </a:lnSpc>
              <a:spcBef>
                <a:spcPts val="0"/>
              </a:spcBef>
              <a:spcAft>
                <a:spcPts val="0"/>
              </a:spcAft>
              <a:buClr>
                <a:srgbClr val="3376C7"/>
              </a:buClr>
              <a:buSzPts val="9600"/>
              <a:buFont typeface="Arial" panose="020B0604020202020204"/>
              <a:buNone/>
            </a:pP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PHẦN TRÌNH BÀY CỦA NHÓM</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thuyết</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5</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3080" y="1353185"/>
            <a:ext cx="7848600" cy="20599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oad cell là một cảm biến dùng để đo lực hoặc khối lượng bằng cách chuyển</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đổi lực tác dụng lên nó thành tín hiệu điện. Load cell hiện đại thường hoạt động</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dựa trên các strain gauge được dán lên một cấu trúc kim loại đàn hồi. Khi có lực</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tác động, cấu trúc này bị biến dạng rất nhỏ, làm thay đổi điện trở của các strain</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gauge</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3" name="Picture 2"/>
          <p:cNvPicPr>
            <a:picLocks noChangeAspect="1"/>
          </p:cNvPicPr>
          <p:nvPr/>
        </p:nvPicPr>
        <p:blipFill>
          <a:blip r:embed="rId3"/>
          <a:stretch>
            <a:fillRect/>
          </a:stretch>
        </p:blipFill>
        <p:spPr>
          <a:xfrm>
            <a:off x="758190" y="4052570"/>
            <a:ext cx="2231390" cy="2157095"/>
          </a:xfrm>
          <a:prstGeom prst="rect">
            <a:avLst/>
          </a:prstGeom>
        </p:spPr>
      </p:pic>
      <p:pic>
        <p:nvPicPr>
          <p:cNvPr id="5" name="Picture 4"/>
          <p:cNvPicPr>
            <a:picLocks noChangeAspect="1"/>
          </p:cNvPicPr>
          <p:nvPr/>
        </p:nvPicPr>
        <p:blipFill>
          <a:blip r:embed="rId4"/>
          <a:stretch>
            <a:fillRect/>
          </a:stretch>
        </p:blipFill>
        <p:spPr>
          <a:xfrm>
            <a:off x="3145790" y="3841750"/>
            <a:ext cx="5357495" cy="2562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thuyết</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6</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518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loadcell</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2249805" y="1779905"/>
            <a:ext cx="4408170" cy="46532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thuyết</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7</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OPAMP</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Vì ngõ ra vi sai với điện áp 5mV rất nhỏ và có thể bị ảnh hưởng từ các giá</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trị không lý tưởng của OPAMP và làm sai số. Do đó, nhóm sẽ khuếch đại điện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áp lên 5V để hạn chế ảnh hưởng từ những giá trị không lý tưởng đó và giúp dễ</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dàng đo lường hơn.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Từ đó, nhóm lựa chọn bộ khuếch đại dụng cụ (Instrumentation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Amplifier) INA333 để khuếch đại vi sai từ ngõ ra của load cell.</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2428240" y="3714115"/>
            <a:ext cx="4287520" cy="2865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thuyết</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8</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1259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OPAMP</a:t>
            </a: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Bên cạnh đó, nhóm chọn OPAMP OP07C để dùng cho các mạch V-I Con-</a:t>
            </a: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verter, mạch khuếch đại, mạch đệm,. . .</a:t>
            </a: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2" name="Picture 1"/>
          <p:cNvPicPr>
            <a:picLocks noChangeAspect="1"/>
          </p:cNvPicPr>
          <p:nvPr/>
        </p:nvPicPr>
        <p:blipFill>
          <a:blip r:embed="rId3"/>
          <a:stretch>
            <a:fillRect/>
          </a:stretch>
        </p:blipFill>
        <p:spPr>
          <a:xfrm>
            <a:off x="3316605" y="2989580"/>
            <a:ext cx="2802255" cy="2802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txBox="1">
            <a:spLocks noGrp="1"/>
          </p:cNvSpPr>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phỏng</a:t>
            </a: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9</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Mô phỏng Loadcell </a:t>
            </a: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lstStyle/>
          <a:p>
            <a:endParaRPr lang="en-US">
              <a:solidFill>
                <a:schemeClr val="bg1"/>
              </a:solidFill>
            </a:endParaRPr>
          </a:p>
        </p:txBody>
      </p:sp>
      <p:pic>
        <p:nvPicPr>
          <p:cNvPr id="5" name="Picture 4"/>
          <p:cNvPicPr>
            <a:picLocks noChangeAspect="1"/>
          </p:cNvPicPr>
          <p:nvPr/>
        </p:nvPicPr>
        <p:blipFill>
          <a:blip r:embed="rId3"/>
          <a:stretch>
            <a:fillRect/>
          </a:stretch>
        </p:blipFill>
        <p:spPr>
          <a:xfrm>
            <a:off x="1109980" y="2536825"/>
            <a:ext cx="2853690" cy="3643630"/>
          </a:xfrm>
          <a:prstGeom prst="rect">
            <a:avLst/>
          </a:prstGeom>
        </p:spPr>
      </p:pic>
      <p:pic>
        <p:nvPicPr>
          <p:cNvPr id="6" name="Picture 5"/>
          <p:cNvPicPr>
            <a:picLocks noChangeAspect="1"/>
          </p:cNvPicPr>
          <p:nvPr/>
        </p:nvPicPr>
        <p:blipFill>
          <a:blip r:embed="rId4"/>
          <a:stretch>
            <a:fillRect/>
          </a:stretch>
        </p:blipFill>
        <p:spPr>
          <a:xfrm>
            <a:off x="4643755" y="2536825"/>
            <a:ext cx="2823845" cy="366776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503*210"/>
  <p:tag name="TABLE_ENDDRAG_RECT" val="108*182*503*210"/>
</p:tagLst>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2113</Words>
  <Application>Microsoft Office PowerPoint</Application>
  <PresentationFormat>On-screen Show (4:3)</PresentationFormat>
  <Paragraphs>238</Paragraphs>
  <Slides>46</Slides>
  <Notes>45</Notes>
  <HiddenSlides>0</HiddenSlides>
  <MMClips>0</MMClips>
  <ScaleCrop>false</ScaleCrop>
  <HeadingPairs>
    <vt:vector size="6" baseType="variant">
      <vt:variant>
        <vt:lpstr>Fonts Used</vt:lpstr>
      </vt:variant>
      <vt:variant>
        <vt:i4>2</vt:i4>
      </vt:variant>
      <vt:variant>
        <vt:lpstr>Theme</vt:lpstr>
      </vt:variant>
      <vt:variant>
        <vt:i4>7</vt:i4>
      </vt:variant>
      <vt:variant>
        <vt:lpstr>Slide Titles</vt:lpstr>
      </vt:variant>
      <vt:variant>
        <vt:i4>46</vt:i4>
      </vt:variant>
    </vt:vector>
  </HeadingPairs>
  <TitlesOfParts>
    <vt:vector size="55" baseType="lpstr">
      <vt:lpstr>Arial</vt:lpstr>
      <vt:lpstr>Calibri</vt:lpstr>
      <vt:lpstr>2_Office Theme</vt:lpstr>
      <vt:lpstr>1_Office Theme</vt:lpstr>
      <vt:lpstr>1_Hoang Trang'course format</vt:lpstr>
      <vt:lpstr>Office Theme</vt:lpstr>
      <vt:lpstr>2_Hoang Trang'course format</vt:lpstr>
      <vt:lpstr>3_Hoang Trang'course format</vt:lpstr>
      <vt:lpstr>4_Hoang Trang'course format</vt:lpstr>
      <vt:lpstr>PowerPoint Presentation</vt:lpstr>
      <vt:lpstr>Nhóm 17</vt:lpstr>
      <vt:lpstr>Nội dung</vt:lpstr>
      <vt:lpstr>1. Tổng quan lý thuyết</vt:lpstr>
      <vt:lpstr>1. Tổng quan lý thuyết</vt:lpstr>
      <vt:lpstr>1. Tổng quan lý thuyết</vt:lpstr>
      <vt:lpstr>1. Tổng quan lý thuyết</vt:lpstr>
      <vt:lpstr>1. Tổng quan lý thuyết</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3. Thiết kế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5. Kết luận và hướng phát triển </vt:lpstr>
      <vt:lpstr>5. Kết luận và hướng phát triển </vt:lpstr>
      <vt:lpstr>5. Kết luận và hướng phát triển </vt:lpstr>
      <vt:lpstr>5. Kết luận và hướng phát triển </vt:lpstr>
      <vt:lpstr>5. Kết luận và hướng phát triển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Trang</dc:creator>
  <cp:lastModifiedBy>SaMy Ve</cp:lastModifiedBy>
  <cp:revision>43</cp:revision>
  <dcterms:created xsi:type="dcterms:W3CDTF">2025-12-31T07:54:00Z</dcterms:created>
  <dcterms:modified xsi:type="dcterms:W3CDTF">2026-01-04T15:42:14Z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169B06E1FB8E434D8992DB3024229A92_13</vt:lpwstr>
  </property>
  <property fmtid="{D5CDD505-2E9C-101B-9397-08002B2CF9AE}" pid="3" name="KSOProductBuildVer">
    <vt:lpwstr>1033-12.2.0.23196</vt:lpwstr>
  </property>
</Properties>
</file>